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</p:sldMasterIdLst>
  <p:notesMasterIdLst>
    <p:notesMasterId r:id="rId10"/>
  </p:notesMasterIdLst>
  <p:sldIdLst>
    <p:sldId id="257" r:id="rId2"/>
    <p:sldId id="259" r:id="rId3"/>
    <p:sldId id="267" r:id="rId4"/>
    <p:sldId id="260" r:id="rId5"/>
    <p:sldId id="261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77122" autoAdjust="0"/>
  </p:normalViewPr>
  <p:slideViewPr>
    <p:cSldViewPr snapToGrid="0" snapToObjects="1">
      <p:cViewPr varScale="1">
        <p:scale>
          <a:sx n="102" d="100"/>
          <a:sy n="102" d="100"/>
        </p:scale>
        <p:origin x="-56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8A868D-D9DF-BB46-8DA2-B5EA45CD2E13}" type="doc">
      <dgm:prSet loTypeId="urn:microsoft.com/office/officeart/2009/3/layout/StepUp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C4A961-E286-4242-AABD-FC5EAAFA78BB}">
      <dgm:prSet phldrT="[Текст]" custT="1"/>
      <dgm:spPr/>
      <dgm:t>
        <a:bodyPr/>
        <a:lstStyle/>
        <a:p>
          <a:r>
            <a:rPr lang="ru-RU" sz="1200" b="1" dirty="0" smtClean="0"/>
            <a:t>Бессистемный </a:t>
          </a:r>
        </a:p>
        <a:p>
          <a:r>
            <a:rPr lang="ru-RU" sz="1200" dirty="0" smtClean="0"/>
            <a:t>набор случайных, дискретных проектов на уровне различных департаментов</a:t>
          </a:r>
        </a:p>
      </dgm:t>
    </dgm:pt>
    <dgm:pt modelId="{DFC3E900-61F3-DE43-9F84-10AEF6AFC2E9}" type="parTrans" cxnId="{C78DFB86-5136-664D-81B3-1E775D5E38BA}">
      <dgm:prSet/>
      <dgm:spPr/>
      <dgm:t>
        <a:bodyPr/>
        <a:lstStyle/>
        <a:p>
          <a:endParaRPr lang="ru-RU"/>
        </a:p>
      </dgm:t>
    </dgm:pt>
    <dgm:pt modelId="{7EEF74A4-EBB3-C949-8677-AF8D0E36042E}" type="sibTrans" cxnId="{C78DFB86-5136-664D-81B3-1E775D5E38BA}">
      <dgm:prSet/>
      <dgm:spPr/>
      <dgm:t>
        <a:bodyPr/>
        <a:lstStyle/>
        <a:p>
          <a:endParaRPr lang="ru-RU"/>
        </a:p>
      </dgm:t>
    </dgm:pt>
    <dgm:pt modelId="{0ABB5E80-50D1-8D41-9DC1-370CF9F5AEDE}">
      <dgm:prSet phldrT="[Текст]" custT="1"/>
      <dgm:spPr/>
      <dgm:t>
        <a:bodyPr/>
        <a:lstStyle/>
        <a:p>
          <a:r>
            <a:rPr lang="ru-RU" sz="1200" b="1" dirty="0" smtClean="0"/>
            <a:t>Оппортунистический </a:t>
          </a:r>
          <a:r>
            <a:rPr lang="ru-RU" sz="1200" b="0" dirty="0" smtClean="0"/>
            <a:t>оппортунистические проектные инициативы</a:t>
          </a:r>
          <a:r>
            <a:rPr lang="en-US" sz="1200" b="0" dirty="0" smtClean="0"/>
            <a:t>;</a:t>
          </a:r>
          <a:r>
            <a:rPr lang="ru-RU" sz="1200" b="0" dirty="0" smtClean="0"/>
            <a:t> </a:t>
          </a:r>
          <a:r>
            <a:rPr lang="ru-RU" sz="1200" b="0" dirty="0" err="1" smtClean="0"/>
            <a:t>проактивная</a:t>
          </a:r>
          <a:r>
            <a:rPr lang="ru-RU" sz="1200" b="0" dirty="0" smtClean="0"/>
            <a:t> </a:t>
          </a:r>
          <a:r>
            <a:rPr lang="ru-RU" sz="1200" b="0" dirty="0" err="1" smtClean="0"/>
            <a:t>коллаборация</a:t>
          </a:r>
          <a:r>
            <a:rPr lang="ru-RU" sz="1200" b="0" dirty="0" smtClean="0"/>
            <a:t> между департаментами</a:t>
          </a:r>
          <a:r>
            <a:rPr lang="en-US" sz="1200" b="0" dirty="0" smtClean="0"/>
            <a:t>; </a:t>
          </a:r>
          <a:r>
            <a:rPr lang="ru-RU" sz="1200" b="0" dirty="0" smtClean="0"/>
            <a:t>начальная стадия консолидации ключевых </a:t>
          </a:r>
          <a:r>
            <a:rPr lang="ru-RU" sz="1200" b="0" dirty="0" err="1" smtClean="0"/>
            <a:t>стейкхолдеров</a:t>
          </a:r>
          <a:r>
            <a:rPr lang="ru-RU" sz="1200" b="0" dirty="0" smtClean="0"/>
            <a:t> вокруг зарождающейся стратегии</a:t>
          </a:r>
          <a:r>
            <a:rPr lang="en-US" sz="1200" b="0" dirty="0" smtClean="0"/>
            <a:t>; </a:t>
          </a:r>
          <a:r>
            <a:rPr lang="ru-RU" sz="1200" b="0" dirty="0" smtClean="0"/>
            <a:t>основные барьеры реализации определены</a:t>
          </a:r>
          <a:endParaRPr lang="ru-RU" sz="1200" b="0" dirty="0"/>
        </a:p>
      </dgm:t>
    </dgm:pt>
    <dgm:pt modelId="{059F624E-6844-3B43-B8A0-6C24AF9B1023}" type="parTrans" cxnId="{9AA5F175-DFC7-9446-8747-A9EC1607CF0C}">
      <dgm:prSet/>
      <dgm:spPr/>
      <dgm:t>
        <a:bodyPr/>
        <a:lstStyle/>
        <a:p>
          <a:endParaRPr lang="ru-RU"/>
        </a:p>
      </dgm:t>
    </dgm:pt>
    <dgm:pt modelId="{605DB93F-B668-2245-8CC0-D5468F00390F}" type="sibTrans" cxnId="{9AA5F175-DFC7-9446-8747-A9EC1607CF0C}">
      <dgm:prSet/>
      <dgm:spPr/>
      <dgm:t>
        <a:bodyPr/>
        <a:lstStyle/>
        <a:p>
          <a:endParaRPr lang="ru-RU"/>
        </a:p>
      </dgm:t>
    </dgm:pt>
    <dgm:pt modelId="{D2DB1332-0C7C-894B-8ABF-87834C6C2CCE}">
      <dgm:prSet phldrT="[Текст]" custT="1"/>
      <dgm:spPr/>
      <dgm:t>
        <a:bodyPr/>
        <a:lstStyle/>
        <a:p>
          <a:r>
            <a:rPr lang="ru-RU" sz="1200" b="1" dirty="0" smtClean="0"/>
            <a:t>Регулярный </a:t>
          </a:r>
          <a:r>
            <a:rPr lang="ru-RU" sz="1200" b="0" dirty="0" smtClean="0"/>
            <a:t>периодические/повторяемые проекты, события</a:t>
          </a:r>
          <a:r>
            <a:rPr lang="en-US" sz="1200" b="0" dirty="0" smtClean="0"/>
            <a:t>; </a:t>
          </a:r>
          <a:r>
            <a:rPr lang="ru-RU" sz="1200" b="0" dirty="0" smtClean="0"/>
            <a:t>определены возможности для интеграции процессов</a:t>
          </a:r>
          <a:r>
            <a:rPr lang="en-US" sz="1200" b="0" dirty="0" smtClean="0"/>
            <a:t>; </a:t>
          </a:r>
          <a:r>
            <a:rPr lang="ru-RU" sz="1200" b="0" dirty="0" smtClean="0"/>
            <a:t>наличие стратегического документа и формальных институтов</a:t>
          </a:r>
          <a:r>
            <a:rPr lang="en-US" sz="1200" b="0" dirty="0" smtClean="0"/>
            <a:t> </a:t>
          </a:r>
          <a:r>
            <a:rPr lang="ru-RU" sz="1200" b="0" dirty="0" smtClean="0"/>
            <a:t>и процессов</a:t>
          </a:r>
          <a:r>
            <a:rPr lang="en-US" sz="1200" b="0" dirty="0" smtClean="0"/>
            <a:t>; </a:t>
          </a:r>
          <a:r>
            <a:rPr lang="ru-RU" sz="1200" b="0" dirty="0" smtClean="0"/>
            <a:t>вовлеченность </a:t>
          </a:r>
          <a:r>
            <a:rPr lang="ru-RU" sz="1200" b="0" dirty="0" err="1" smtClean="0"/>
            <a:t>стейкхолдеров</a:t>
          </a:r>
          <a:endParaRPr lang="ru-RU" sz="1200" b="0" dirty="0"/>
        </a:p>
      </dgm:t>
    </dgm:pt>
    <dgm:pt modelId="{E6EA7218-474D-094B-A022-289467AF215E}" type="parTrans" cxnId="{4E8274B6-4172-9445-AFF0-54A142B744DB}">
      <dgm:prSet/>
      <dgm:spPr/>
      <dgm:t>
        <a:bodyPr/>
        <a:lstStyle/>
        <a:p>
          <a:endParaRPr lang="ru-RU"/>
        </a:p>
      </dgm:t>
    </dgm:pt>
    <dgm:pt modelId="{8D8780CB-60AD-1241-BC93-15362E2C96CD}" type="sibTrans" cxnId="{4E8274B6-4172-9445-AFF0-54A142B744DB}">
      <dgm:prSet/>
      <dgm:spPr/>
      <dgm:t>
        <a:bodyPr/>
        <a:lstStyle/>
        <a:p>
          <a:endParaRPr lang="ru-RU"/>
        </a:p>
      </dgm:t>
    </dgm:pt>
    <dgm:pt modelId="{8F66F047-42D7-E846-AB00-0E70B32CEE33}">
      <dgm:prSet phldrT="[Текст]" custT="1"/>
      <dgm:spPr/>
      <dgm:t>
        <a:bodyPr/>
        <a:lstStyle/>
        <a:p>
          <a:r>
            <a:rPr lang="ru-RU" sz="1200" b="1" dirty="0" smtClean="0"/>
            <a:t>Управляемый </a:t>
          </a:r>
          <a:r>
            <a:rPr lang="ru-RU" sz="1200" b="0" dirty="0" smtClean="0"/>
            <a:t>свободный обмен данными</a:t>
          </a:r>
          <a:r>
            <a:rPr lang="en-US" sz="1200" b="0" dirty="0" smtClean="0"/>
            <a:t>; </a:t>
          </a:r>
          <a:r>
            <a:rPr lang="ru-RU" sz="1200" b="0" dirty="0" err="1" smtClean="0"/>
            <a:t>скоординированность</a:t>
          </a:r>
          <a:r>
            <a:rPr lang="en-US" sz="1200" b="0" dirty="0" smtClean="0"/>
            <a:t> </a:t>
          </a:r>
          <a:r>
            <a:rPr lang="ru-RU" sz="1200" b="0" dirty="0" smtClean="0"/>
            <a:t>действий</a:t>
          </a:r>
          <a:r>
            <a:rPr lang="en-US" sz="1200" b="0" dirty="0" smtClean="0"/>
            <a:t>; </a:t>
          </a:r>
          <a:r>
            <a:rPr lang="ru-RU" sz="1200" b="0" dirty="0" smtClean="0"/>
            <a:t>наличие объединяющих технологий</a:t>
          </a:r>
          <a:r>
            <a:rPr lang="en-US" sz="1200" b="0" dirty="0" smtClean="0"/>
            <a:t>;  </a:t>
          </a:r>
          <a:r>
            <a:rPr lang="ru-RU" sz="1200" b="0" dirty="0" smtClean="0"/>
            <a:t>возникновение стандартов</a:t>
          </a:r>
          <a:r>
            <a:rPr lang="en-US" sz="1200" b="0" dirty="0" smtClean="0"/>
            <a:t>; </a:t>
          </a:r>
          <a:r>
            <a:rPr lang="ru-RU" sz="1200" b="0" dirty="0" smtClean="0"/>
            <a:t>менеджмент на основе результатов</a:t>
          </a:r>
          <a:r>
            <a:rPr lang="en-US" sz="1200" b="0" dirty="0" smtClean="0"/>
            <a:t>; </a:t>
          </a:r>
          <a:r>
            <a:rPr lang="ru-RU" sz="1200" b="0" dirty="0" smtClean="0"/>
            <a:t>принципиальное выстраивание </a:t>
          </a:r>
          <a:r>
            <a:rPr lang="ru-RU" sz="1200" b="0" dirty="0" err="1" smtClean="0"/>
            <a:t>социо</a:t>
          </a:r>
          <a:r>
            <a:rPr lang="ru-RU" sz="1200" b="0" dirty="0" smtClean="0"/>
            <a:t>-экономических, культурных, управленческих, институциональных, бюджетных, инвестиционных, </a:t>
          </a:r>
          <a:r>
            <a:rPr lang="en-US" sz="1200" b="0" dirty="0" smtClean="0"/>
            <a:t>IT</a:t>
          </a:r>
          <a:r>
            <a:rPr lang="ru-RU" sz="1200" b="0" dirty="0" smtClean="0"/>
            <a:t> и других систем</a:t>
          </a:r>
          <a:endParaRPr lang="ru-RU" sz="1200" b="0" dirty="0"/>
        </a:p>
      </dgm:t>
    </dgm:pt>
    <dgm:pt modelId="{BDE87BF5-75EA-4B4B-8C0A-5DB4DF8BC11F}" type="parTrans" cxnId="{41CECCE0-9EC6-5846-9388-8C4A41054B3D}">
      <dgm:prSet/>
      <dgm:spPr/>
      <dgm:t>
        <a:bodyPr/>
        <a:lstStyle/>
        <a:p>
          <a:endParaRPr lang="ru-RU"/>
        </a:p>
      </dgm:t>
    </dgm:pt>
    <dgm:pt modelId="{3D126341-15D7-644B-BF64-E174A91AB178}" type="sibTrans" cxnId="{41CECCE0-9EC6-5846-9388-8C4A41054B3D}">
      <dgm:prSet/>
      <dgm:spPr/>
      <dgm:t>
        <a:bodyPr/>
        <a:lstStyle/>
        <a:p>
          <a:endParaRPr lang="ru-RU"/>
        </a:p>
      </dgm:t>
    </dgm:pt>
    <dgm:pt modelId="{2BA829F2-6E47-0E43-AC99-398546DA9F45}">
      <dgm:prSet phldrT="[Текст]" custT="1"/>
      <dgm:spPr/>
      <dgm:t>
        <a:bodyPr/>
        <a:lstStyle/>
        <a:p>
          <a:r>
            <a:rPr lang="ru-RU" sz="1200" b="1" dirty="0" smtClean="0"/>
            <a:t>Оптимизированный </a:t>
          </a:r>
          <a:r>
            <a:rPr lang="ru-RU" sz="1200" b="0" dirty="0" smtClean="0"/>
            <a:t>устойчивая общегородская умная платформа</a:t>
          </a:r>
          <a:r>
            <a:rPr lang="en-US" sz="1200" b="0" dirty="0" smtClean="0"/>
            <a:t>; </a:t>
          </a:r>
          <a:r>
            <a:rPr lang="ru-RU" sz="1200" b="0" dirty="0" smtClean="0"/>
            <a:t>адаптивная, постоянно совершенствующаяся стратегия</a:t>
          </a:r>
          <a:r>
            <a:rPr lang="en-US" sz="1200" b="0" dirty="0" smtClean="0"/>
            <a:t>; </a:t>
          </a:r>
          <a:r>
            <a:rPr lang="ru-RU" sz="1200" b="0" dirty="0" smtClean="0"/>
            <a:t>возможности эффективных автономий внутри интегрированных систем</a:t>
          </a:r>
          <a:endParaRPr lang="ru-RU" sz="1200" b="0" dirty="0"/>
        </a:p>
      </dgm:t>
    </dgm:pt>
    <dgm:pt modelId="{5E1A934A-6145-1D4C-90FC-81923A25495D}" type="parTrans" cxnId="{70A4FC6B-B117-0E46-974D-542A1D9D0E30}">
      <dgm:prSet/>
      <dgm:spPr/>
      <dgm:t>
        <a:bodyPr/>
        <a:lstStyle/>
        <a:p>
          <a:endParaRPr lang="ru-RU"/>
        </a:p>
      </dgm:t>
    </dgm:pt>
    <dgm:pt modelId="{6965E9BE-C768-7540-9D2F-43576762BCD2}" type="sibTrans" cxnId="{70A4FC6B-B117-0E46-974D-542A1D9D0E30}">
      <dgm:prSet/>
      <dgm:spPr/>
      <dgm:t>
        <a:bodyPr/>
        <a:lstStyle/>
        <a:p>
          <a:endParaRPr lang="ru-RU"/>
        </a:p>
      </dgm:t>
    </dgm:pt>
    <dgm:pt modelId="{39B00092-854C-8740-A5C1-2E098BD61AE7}" type="pres">
      <dgm:prSet presAssocID="{478A868D-D9DF-BB46-8DA2-B5EA45CD2E13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C2239BB-282B-A64C-90A8-FF89E6B448D4}" type="pres">
      <dgm:prSet presAssocID="{FEC4A961-E286-4242-AABD-FC5EAAFA78BB}" presName="composite" presStyleCnt="0"/>
      <dgm:spPr/>
    </dgm:pt>
    <dgm:pt modelId="{336B18EA-8D69-FE4B-96E7-9350F2499129}" type="pres">
      <dgm:prSet presAssocID="{FEC4A961-E286-4242-AABD-FC5EAAFA78BB}" presName="LShape" presStyleLbl="alignNode1" presStyleIdx="0" presStyleCnt="9"/>
      <dgm:spPr/>
    </dgm:pt>
    <dgm:pt modelId="{BA343DDA-35E5-0741-B55E-17DF077E0FD9}" type="pres">
      <dgm:prSet presAssocID="{FEC4A961-E286-4242-AABD-FC5EAAFA78BB}" presName="ParentText" presStyleLbl="revTx" presStyleIdx="0" presStyleCnt="5" custScaleY="97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88331B-A883-554F-A38C-066F125CF897}" type="pres">
      <dgm:prSet presAssocID="{FEC4A961-E286-4242-AABD-FC5EAAFA78BB}" presName="Triangle" presStyleLbl="alignNode1" presStyleIdx="1" presStyleCnt="9"/>
      <dgm:spPr/>
    </dgm:pt>
    <dgm:pt modelId="{A815449B-5452-9E4F-A319-9812ACFCEF70}" type="pres">
      <dgm:prSet presAssocID="{7EEF74A4-EBB3-C949-8677-AF8D0E36042E}" presName="sibTrans" presStyleCnt="0"/>
      <dgm:spPr/>
    </dgm:pt>
    <dgm:pt modelId="{405C4673-5160-DB42-8A20-040FAB4C6015}" type="pres">
      <dgm:prSet presAssocID="{7EEF74A4-EBB3-C949-8677-AF8D0E36042E}" presName="space" presStyleCnt="0"/>
      <dgm:spPr/>
    </dgm:pt>
    <dgm:pt modelId="{90126B34-209A-DB4E-994E-6764D4B9EA2C}" type="pres">
      <dgm:prSet presAssocID="{0ABB5E80-50D1-8D41-9DC1-370CF9F5AEDE}" presName="composite" presStyleCnt="0"/>
      <dgm:spPr/>
    </dgm:pt>
    <dgm:pt modelId="{1006F374-31F2-2345-966B-8CC1DB72BD53}" type="pres">
      <dgm:prSet presAssocID="{0ABB5E80-50D1-8D41-9DC1-370CF9F5AEDE}" presName="LShape" presStyleLbl="alignNode1" presStyleIdx="2" presStyleCnt="9"/>
      <dgm:spPr/>
    </dgm:pt>
    <dgm:pt modelId="{6E1777A7-7A4F-DA49-89B1-6170A945D29B}" type="pres">
      <dgm:prSet presAssocID="{0ABB5E80-50D1-8D41-9DC1-370CF9F5AEDE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204F7E-59CA-914F-9618-391238A64B61}" type="pres">
      <dgm:prSet presAssocID="{0ABB5E80-50D1-8D41-9DC1-370CF9F5AEDE}" presName="Triangle" presStyleLbl="alignNode1" presStyleIdx="3" presStyleCnt="9"/>
      <dgm:spPr/>
    </dgm:pt>
    <dgm:pt modelId="{DDA0E0A7-07E0-414F-A150-9D5C994B3664}" type="pres">
      <dgm:prSet presAssocID="{605DB93F-B668-2245-8CC0-D5468F00390F}" presName="sibTrans" presStyleCnt="0"/>
      <dgm:spPr/>
    </dgm:pt>
    <dgm:pt modelId="{27084F31-15CE-9541-9785-49286213100A}" type="pres">
      <dgm:prSet presAssocID="{605DB93F-B668-2245-8CC0-D5468F00390F}" presName="space" presStyleCnt="0"/>
      <dgm:spPr/>
    </dgm:pt>
    <dgm:pt modelId="{FC1E4DC0-D039-7C45-8C29-022CF398C972}" type="pres">
      <dgm:prSet presAssocID="{D2DB1332-0C7C-894B-8ABF-87834C6C2CCE}" presName="composite" presStyleCnt="0"/>
      <dgm:spPr/>
    </dgm:pt>
    <dgm:pt modelId="{410C4151-8B4B-BD46-929C-291623310333}" type="pres">
      <dgm:prSet presAssocID="{D2DB1332-0C7C-894B-8ABF-87834C6C2CCE}" presName="LShape" presStyleLbl="alignNode1" presStyleIdx="4" presStyleCnt="9"/>
      <dgm:spPr/>
    </dgm:pt>
    <dgm:pt modelId="{D09DC9B7-B353-574E-8135-332034765E3A}" type="pres">
      <dgm:prSet presAssocID="{D2DB1332-0C7C-894B-8ABF-87834C6C2CCE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544DCB-05BF-2646-945D-2702810259CF}" type="pres">
      <dgm:prSet presAssocID="{D2DB1332-0C7C-894B-8ABF-87834C6C2CCE}" presName="Triangle" presStyleLbl="alignNode1" presStyleIdx="5" presStyleCnt="9"/>
      <dgm:spPr/>
    </dgm:pt>
    <dgm:pt modelId="{BEC1E3BE-2476-824A-A6C7-AF8B5469C387}" type="pres">
      <dgm:prSet presAssocID="{8D8780CB-60AD-1241-BC93-15362E2C96CD}" presName="sibTrans" presStyleCnt="0"/>
      <dgm:spPr/>
    </dgm:pt>
    <dgm:pt modelId="{F9D789D5-9AF6-CB4B-A4C7-050B27C50117}" type="pres">
      <dgm:prSet presAssocID="{8D8780CB-60AD-1241-BC93-15362E2C96CD}" presName="space" presStyleCnt="0"/>
      <dgm:spPr/>
    </dgm:pt>
    <dgm:pt modelId="{09E9EBDF-8638-5F45-90C7-FA418C9840AE}" type="pres">
      <dgm:prSet presAssocID="{8F66F047-42D7-E846-AB00-0E70B32CEE33}" presName="composite" presStyleCnt="0"/>
      <dgm:spPr/>
    </dgm:pt>
    <dgm:pt modelId="{F4075C24-C0FE-9146-97A4-97325A7A7908}" type="pres">
      <dgm:prSet presAssocID="{8F66F047-42D7-E846-AB00-0E70B32CEE33}" presName="LShape" presStyleLbl="alignNode1" presStyleIdx="6" presStyleCnt="9"/>
      <dgm:spPr/>
    </dgm:pt>
    <dgm:pt modelId="{E5A4C827-507F-F540-9BEA-1170FA872F62}" type="pres">
      <dgm:prSet presAssocID="{8F66F047-42D7-E846-AB00-0E70B32CEE33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BBE6B-39CC-CB4C-A67B-333547EB97E2}" type="pres">
      <dgm:prSet presAssocID="{8F66F047-42D7-E846-AB00-0E70B32CEE33}" presName="Triangle" presStyleLbl="alignNode1" presStyleIdx="7" presStyleCnt="9"/>
      <dgm:spPr/>
    </dgm:pt>
    <dgm:pt modelId="{E4B79F2D-F24E-FD42-880F-8B1B39689F3F}" type="pres">
      <dgm:prSet presAssocID="{3D126341-15D7-644B-BF64-E174A91AB178}" presName="sibTrans" presStyleCnt="0"/>
      <dgm:spPr/>
    </dgm:pt>
    <dgm:pt modelId="{A204A70E-DCF4-864B-817A-44ACEB33D928}" type="pres">
      <dgm:prSet presAssocID="{3D126341-15D7-644B-BF64-E174A91AB178}" presName="space" presStyleCnt="0"/>
      <dgm:spPr/>
    </dgm:pt>
    <dgm:pt modelId="{6F7DEDBA-4525-9B40-AF0A-11F1CB32FB24}" type="pres">
      <dgm:prSet presAssocID="{2BA829F2-6E47-0E43-AC99-398546DA9F45}" presName="composite" presStyleCnt="0"/>
      <dgm:spPr/>
    </dgm:pt>
    <dgm:pt modelId="{9BC1970A-FBC4-B044-9FB3-17FAFEA4395E}" type="pres">
      <dgm:prSet presAssocID="{2BA829F2-6E47-0E43-AC99-398546DA9F45}" presName="LShape" presStyleLbl="alignNode1" presStyleIdx="8" presStyleCnt="9"/>
      <dgm:spPr/>
    </dgm:pt>
    <dgm:pt modelId="{E394DBCF-B89F-6045-82FC-09B5D8D4064C}" type="pres">
      <dgm:prSet presAssocID="{2BA829F2-6E47-0E43-AC99-398546DA9F45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8DFB86-5136-664D-81B3-1E775D5E38BA}" srcId="{478A868D-D9DF-BB46-8DA2-B5EA45CD2E13}" destId="{FEC4A961-E286-4242-AABD-FC5EAAFA78BB}" srcOrd="0" destOrd="0" parTransId="{DFC3E900-61F3-DE43-9F84-10AEF6AFC2E9}" sibTransId="{7EEF74A4-EBB3-C949-8677-AF8D0E36042E}"/>
    <dgm:cxn modelId="{9AA5F175-DFC7-9446-8747-A9EC1607CF0C}" srcId="{478A868D-D9DF-BB46-8DA2-B5EA45CD2E13}" destId="{0ABB5E80-50D1-8D41-9DC1-370CF9F5AEDE}" srcOrd="1" destOrd="0" parTransId="{059F624E-6844-3B43-B8A0-6C24AF9B1023}" sibTransId="{605DB93F-B668-2245-8CC0-D5468F00390F}"/>
    <dgm:cxn modelId="{D6088A25-5E19-CB45-B479-EDB2FE79ADDB}" type="presOf" srcId="{8F66F047-42D7-E846-AB00-0E70B32CEE33}" destId="{E5A4C827-507F-F540-9BEA-1170FA872F62}" srcOrd="0" destOrd="0" presId="urn:microsoft.com/office/officeart/2009/3/layout/StepUpProcess"/>
    <dgm:cxn modelId="{731CD440-A950-C240-8BDD-D1BB505AA56B}" type="presOf" srcId="{2BA829F2-6E47-0E43-AC99-398546DA9F45}" destId="{E394DBCF-B89F-6045-82FC-09B5D8D4064C}" srcOrd="0" destOrd="0" presId="urn:microsoft.com/office/officeart/2009/3/layout/StepUpProcess"/>
    <dgm:cxn modelId="{4E8274B6-4172-9445-AFF0-54A142B744DB}" srcId="{478A868D-D9DF-BB46-8DA2-B5EA45CD2E13}" destId="{D2DB1332-0C7C-894B-8ABF-87834C6C2CCE}" srcOrd="2" destOrd="0" parTransId="{E6EA7218-474D-094B-A022-289467AF215E}" sibTransId="{8D8780CB-60AD-1241-BC93-15362E2C96CD}"/>
    <dgm:cxn modelId="{70A4FC6B-B117-0E46-974D-542A1D9D0E30}" srcId="{478A868D-D9DF-BB46-8DA2-B5EA45CD2E13}" destId="{2BA829F2-6E47-0E43-AC99-398546DA9F45}" srcOrd="4" destOrd="0" parTransId="{5E1A934A-6145-1D4C-90FC-81923A25495D}" sibTransId="{6965E9BE-C768-7540-9D2F-43576762BCD2}"/>
    <dgm:cxn modelId="{B67918AA-5354-004C-BC43-AE507B0DF70E}" type="presOf" srcId="{FEC4A961-E286-4242-AABD-FC5EAAFA78BB}" destId="{BA343DDA-35E5-0741-B55E-17DF077E0FD9}" srcOrd="0" destOrd="0" presId="urn:microsoft.com/office/officeart/2009/3/layout/StepUpProcess"/>
    <dgm:cxn modelId="{41CECCE0-9EC6-5846-9388-8C4A41054B3D}" srcId="{478A868D-D9DF-BB46-8DA2-B5EA45CD2E13}" destId="{8F66F047-42D7-E846-AB00-0E70B32CEE33}" srcOrd="3" destOrd="0" parTransId="{BDE87BF5-75EA-4B4B-8C0A-5DB4DF8BC11F}" sibTransId="{3D126341-15D7-644B-BF64-E174A91AB178}"/>
    <dgm:cxn modelId="{C0AB4CA5-8C8A-CA4F-8D0D-A8A4FFD06A06}" type="presOf" srcId="{0ABB5E80-50D1-8D41-9DC1-370CF9F5AEDE}" destId="{6E1777A7-7A4F-DA49-89B1-6170A945D29B}" srcOrd="0" destOrd="0" presId="urn:microsoft.com/office/officeart/2009/3/layout/StepUpProcess"/>
    <dgm:cxn modelId="{AF394ACC-0F09-7848-A254-7063F8B97D50}" type="presOf" srcId="{D2DB1332-0C7C-894B-8ABF-87834C6C2CCE}" destId="{D09DC9B7-B353-574E-8135-332034765E3A}" srcOrd="0" destOrd="0" presId="urn:microsoft.com/office/officeart/2009/3/layout/StepUpProcess"/>
    <dgm:cxn modelId="{62EF19F7-1029-A042-BAC8-121DAB721EC7}" type="presOf" srcId="{478A868D-D9DF-BB46-8DA2-B5EA45CD2E13}" destId="{39B00092-854C-8740-A5C1-2E098BD61AE7}" srcOrd="0" destOrd="0" presId="urn:microsoft.com/office/officeart/2009/3/layout/StepUpProcess"/>
    <dgm:cxn modelId="{95AD0FFA-5479-BA4E-B460-943FF9F866E6}" type="presParOf" srcId="{39B00092-854C-8740-A5C1-2E098BD61AE7}" destId="{BC2239BB-282B-A64C-90A8-FF89E6B448D4}" srcOrd="0" destOrd="0" presId="urn:microsoft.com/office/officeart/2009/3/layout/StepUpProcess"/>
    <dgm:cxn modelId="{4C8A97D2-FC09-144B-934F-4D5EB2FFF16D}" type="presParOf" srcId="{BC2239BB-282B-A64C-90A8-FF89E6B448D4}" destId="{336B18EA-8D69-FE4B-96E7-9350F2499129}" srcOrd="0" destOrd="0" presId="urn:microsoft.com/office/officeart/2009/3/layout/StepUpProcess"/>
    <dgm:cxn modelId="{4251D64F-F6B4-0B40-A864-F936B3D34E45}" type="presParOf" srcId="{BC2239BB-282B-A64C-90A8-FF89E6B448D4}" destId="{BA343DDA-35E5-0741-B55E-17DF077E0FD9}" srcOrd="1" destOrd="0" presId="urn:microsoft.com/office/officeart/2009/3/layout/StepUpProcess"/>
    <dgm:cxn modelId="{066758DE-AF42-E649-9D6E-A2875D516723}" type="presParOf" srcId="{BC2239BB-282B-A64C-90A8-FF89E6B448D4}" destId="{4F88331B-A883-554F-A38C-066F125CF897}" srcOrd="2" destOrd="0" presId="urn:microsoft.com/office/officeart/2009/3/layout/StepUpProcess"/>
    <dgm:cxn modelId="{61F522CB-E51F-7648-AA46-6E008929549D}" type="presParOf" srcId="{39B00092-854C-8740-A5C1-2E098BD61AE7}" destId="{A815449B-5452-9E4F-A319-9812ACFCEF70}" srcOrd="1" destOrd="0" presId="urn:microsoft.com/office/officeart/2009/3/layout/StepUpProcess"/>
    <dgm:cxn modelId="{B4345936-C21A-F84A-9DE0-A0F99F754BD2}" type="presParOf" srcId="{A815449B-5452-9E4F-A319-9812ACFCEF70}" destId="{405C4673-5160-DB42-8A20-040FAB4C6015}" srcOrd="0" destOrd="0" presId="urn:microsoft.com/office/officeart/2009/3/layout/StepUpProcess"/>
    <dgm:cxn modelId="{D7B3C5CF-93DF-DD4D-9E43-C5450DA3B0D4}" type="presParOf" srcId="{39B00092-854C-8740-A5C1-2E098BD61AE7}" destId="{90126B34-209A-DB4E-994E-6764D4B9EA2C}" srcOrd="2" destOrd="0" presId="urn:microsoft.com/office/officeart/2009/3/layout/StepUpProcess"/>
    <dgm:cxn modelId="{A0C832E5-A9D6-394D-99FF-A88ADD7C00A8}" type="presParOf" srcId="{90126B34-209A-DB4E-994E-6764D4B9EA2C}" destId="{1006F374-31F2-2345-966B-8CC1DB72BD53}" srcOrd="0" destOrd="0" presId="urn:microsoft.com/office/officeart/2009/3/layout/StepUpProcess"/>
    <dgm:cxn modelId="{2A5A612C-F2A7-774E-A2F8-68960F446E61}" type="presParOf" srcId="{90126B34-209A-DB4E-994E-6764D4B9EA2C}" destId="{6E1777A7-7A4F-DA49-89B1-6170A945D29B}" srcOrd="1" destOrd="0" presId="urn:microsoft.com/office/officeart/2009/3/layout/StepUpProcess"/>
    <dgm:cxn modelId="{91CA0979-C8E6-7641-9A3A-902CDC3E1D21}" type="presParOf" srcId="{90126B34-209A-DB4E-994E-6764D4B9EA2C}" destId="{28204F7E-59CA-914F-9618-391238A64B61}" srcOrd="2" destOrd="0" presId="urn:microsoft.com/office/officeart/2009/3/layout/StepUpProcess"/>
    <dgm:cxn modelId="{691332C3-FF54-E641-B989-1310280C3471}" type="presParOf" srcId="{39B00092-854C-8740-A5C1-2E098BD61AE7}" destId="{DDA0E0A7-07E0-414F-A150-9D5C994B3664}" srcOrd="3" destOrd="0" presId="urn:microsoft.com/office/officeart/2009/3/layout/StepUpProcess"/>
    <dgm:cxn modelId="{32B8C84F-CB98-1941-8CA6-1B9CE96C9948}" type="presParOf" srcId="{DDA0E0A7-07E0-414F-A150-9D5C994B3664}" destId="{27084F31-15CE-9541-9785-49286213100A}" srcOrd="0" destOrd="0" presId="urn:microsoft.com/office/officeart/2009/3/layout/StepUpProcess"/>
    <dgm:cxn modelId="{E05563D2-E756-9F4B-A057-9232E6D7E5B2}" type="presParOf" srcId="{39B00092-854C-8740-A5C1-2E098BD61AE7}" destId="{FC1E4DC0-D039-7C45-8C29-022CF398C972}" srcOrd="4" destOrd="0" presId="urn:microsoft.com/office/officeart/2009/3/layout/StepUpProcess"/>
    <dgm:cxn modelId="{7ABC18D9-25A6-BC4A-9F27-B3313E8CAB42}" type="presParOf" srcId="{FC1E4DC0-D039-7C45-8C29-022CF398C972}" destId="{410C4151-8B4B-BD46-929C-291623310333}" srcOrd="0" destOrd="0" presId="urn:microsoft.com/office/officeart/2009/3/layout/StepUpProcess"/>
    <dgm:cxn modelId="{12C8FB9E-A33F-CA4F-B94F-4E0584A52F3C}" type="presParOf" srcId="{FC1E4DC0-D039-7C45-8C29-022CF398C972}" destId="{D09DC9B7-B353-574E-8135-332034765E3A}" srcOrd="1" destOrd="0" presId="urn:microsoft.com/office/officeart/2009/3/layout/StepUpProcess"/>
    <dgm:cxn modelId="{D914DE82-3CC5-B940-BB9E-38C3A431535F}" type="presParOf" srcId="{FC1E4DC0-D039-7C45-8C29-022CF398C972}" destId="{F8544DCB-05BF-2646-945D-2702810259CF}" srcOrd="2" destOrd="0" presId="urn:microsoft.com/office/officeart/2009/3/layout/StepUpProcess"/>
    <dgm:cxn modelId="{C0B32931-C5FD-824B-B99D-2BCA08623866}" type="presParOf" srcId="{39B00092-854C-8740-A5C1-2E098BD61AE7}" destId="{BEC1E3BE-2476-824A-A6C7-AF8B5469C387}" srcOrd="5" destOrd="0" presId="urn:microsoft.com/office/officeart/2009/3/layout/StepUpProcess"/>
    <dgm:cxn modelId="{CFEE6A5D-B85F-FD45-84B6-14C1DFDA7F17}" type="presParOf" srcId="{BEC1E3BE-2476-824A-A6C7-AF8B5469C387}" destId="{F9D789D5-9AF6-CB4B-A4C7-050B27C50117}" srcOrd="0" destOrd="0" presId="urn:microsoft.com/office/officeart/2009/3/layout/StepUpProcess"/>
    <dgm:cxn modelId="{695E0F9E-8ED1-BA48-B413-B9E5E745847C}" type="presParOf" srcId="{39B00092-854C-8740-A5C1-2E098BD61AE7}" destId="{09E9EBDF-8638-5F45-90C7-FA418C9840AE}" srcOrd="6" destOrd="0" presId="urn:microsoft.com/office/officeart/2009/3/layout/StepUpProcess"/>
    <dgm:cxn modelId="{E45FA621-2A68-A148-80E0-FD2C0E109E94}" type="presParOf" srcId="{09E9EBDF-8638-5F45-90C7-FA418C9840AE}" destId="{F4075C24-C0FE-9146-97A4-97325A7A7908}" srcOrd="0" destOrd="0" presId="urn:microsoft.com/office/officeart/2009/3/layout/StepUpProcess"/>
    <dgm:cxn modelId="{FF9EA5EC-CCBF-8849-BCDC-5A0EF2473038}" type="presParOf" srcId="{09E9EBDF-8638-5F45-90C7-FA418C9840AE}" destId="{E5A4C827-507F-F540-9BEA-1170FA872F62}" srcOrd="1" destOrd="0" presId="urn:microsoft.com/office/officeart/2009/3/layout/StepUpProcess"/>
    <dgm:cxn modelId="{FB91A4D6-7E05-034A-B058-0BABCFBAD8BB}" type="presParOf" srcId="{09E9EBDF-8638-5F45-90C7-FA418C9840AE}" destId="{0FDBBE6B-39CC-CB4C-A67B-333547EB97E2}" srcOrd="2" destOrd="0" presId="urn:microsoft.com/office/officeart/2009/3/layout/StepUpProcess"/>
    <dgm:cxn modelId="{D16BA15D-2999-864C-B75B-1FA9D980AD95}" type="presParOf" srcId="{39B00092-854C-8740-A5C1-2E098BD61AE7}" destId="{E4B79F2D-F24E-FD42-880F-8B1B39689F3F}" srcOrd="7" destOrd="0" presId="urn:microsoft.com/office/officeart/2009/3/layout/StepUpProcess"/>
    <dgm:cxn modelId="{B869E605-71C6-9F45-A7C0-F5A6A2E8E0E8}" type="presParOf" srcId="{E4B79F2D-F24E-FD42-880F-8B1B39689F3F}" destId="{A204A70E-DCF4-864B-817A-44ACEB33D928}" srcOrd="0" destOrd="0" presId="urn:microsoft.com/office/officeart/2009/3/layout/StepUpProcess"/>
    <dgm:cxn modelId="{1000F9E6-B091-0746-AE69-672033B99C59}" type="presParOf" srcId="{39B00092-854C-8740-A5C1-2E098BD61AE7}" destId="{6F7DEDBA-4525-9B40-AF0A-11F1CB32FB24}" srcOrd="8" destOrd="0" presId="urn:microsoft.com/office/officeart/2009/3/layout/StepUpProcess"/>
    <dgm:cxn modelId="{5089ADB7-B40F-8947-998E-4482798B5DE8}" type="presParOf" srcId="{6F7DEDBA-4525-9B40-AF0A-11F1CB32FB24}" destId="{9BC1970A-FBC4-B044-9FB3-17FAFEA4395E}" srcOrd="0" destOrd="0" presId="urn:microsoft.com/office/officeart/2009/3/layout/StepUpProcess"/>
    <dgm:cxn modelId="{8AB4703F-AC83-6746-90C2-FF68ABBEE059}" type="presParOf" srcId="{6F7DEDBA-4525-9B40-AF0A-11F1CB32FB24}" destId="{E394DBCF-B89F-6045-82FC-09B5D8D4064C}" srcOrd="1" destOrd="0" presId="urn:microsoft.com/office/officeart/2009/3/layout/StepUpProcess"/>
  </dgm:cxnLst>
  <dgm:bg/>
  <dgm:whole>
    <a:ln w="38100" cmpd="sng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6B18EA-8D69-FE4B-96E7-9350F2499129}">
      <dsp:nvSpPr>
        <dsp:cNvPr id="0" name=""/>
        <dsp:cNvSpPr/>
      </dsp:nvSpPr>
      <dsp:spPr>
        <a:xfrm rot="5400000">
          <a:off x="414595" y="2519434"/>
          <a:ext cx="1236509" cy="205752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43DDA-35E5-0741-B55E-17DF077E0FD9}">
      <dsp:nvSpPr>
        <dsp:cNvPr id="0" name=""/>
        <dsp:cNvSpPr/>
      </dsp:nvSpPr>
      <dsp:spPr>
        <a:xfrm>
          <a:off x="208191" y="3157092"/>
          <a:ext cx="1857543" cy="15824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Бессистемный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набор случайных, дискретных проектов на уровне различных департаментов</a:t>
          </a:r>
        </a:p>
      </dsp:txBody>
      <dsp:txXfrm>
        <a:off x="208191" y="3157092"/>
        <a:ext cx="1857543" cy="1582443"/>
      </dsp:txXfrm>
    </dsp:sp>
    <dsp:sp modelId="{4F88331B-A883-554F-A38C-066F125CF897}">
      <dsp:nvSpPr>
        <dsp:cNvPr id="0" name=""/>
        <dsp:cNvSpPr/>
      </dsp:nvSpPr>
      <dsp:spPr>
        <a:xfrm>
          <a:off x="1715255" y="2367957"/>
          <a:ext cx="350479" cy="35047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06F374-31F2-2345-966B-8CC1DB72BD53}">
      <dsp:nvSpPr>
        <dsp:cNvPr id="0" name=""/>
        <dsp:cNvSpPr/>
      </dsp:nvSpPr>
      <dsp:spPr>
        <a:xfrm rot="5400000">
          <a:off x="2688591" y="1956732"/>
          <a:ext cx="1236509" cy="205752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1777A7-7A4F-DA49-89B1-6170A945D29B}">
      <dsp:nvSpPr>
        <dsp:cNvPr id="0" name=""/>
        <dsp:cNvSpPr/>
      </dsp:nvSpPr>
      <dsp:spPr>
        <a:xfrm>
          <a:off x="2482187" y="2571488"/>
          <a:ext cx="1857543" cy="162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Оппортунистический </a:t>
          </a:r>
          <a:r>
            <a:rPr lang="ru-RU" sz="1200" b="0" kern="1200" dirty="0" smtClean="0"/>
            <a:t>оппортунистические проектные инициативы</a:t>
          </a:r>
          <a:r>
            <a:rPr lang="en-US" sz="1200" b="0" kern="1200" dirty="0" smtClean="0"/>
            <a:t>;</a:t>
          </a:r>
          <a:r>
            <a:rPr lang="ru-RU" sz="1200" b="0" kern="1200" dirty="0" smtClean="0"/>
            <a:t> </a:t>
          </a:r>
          <a:r>
            <a:rPr lang="ru-RU" sz="1200" b="0" kern="1200" dirty="0" err="1" smtClean="0"/>
            <a:t>проактивная</a:t>
          </a:r>
          <a:r>
            <a:rPr lang="ru-RU" sz="1200" b="0" kern="1200" dirty="0" smtClean="0"/>
            <a:t> </a:t>
          </a:r>
          <a:r>
            <a:rPr lang="ru-RU" sz="1200" b="0" kern="1200" dirty="0" err="1" smtClean="0"/>
            <a:t>коллаборация</a:t>
          </a:r>
          <a:r>
            <a:rPr lang="ru-RU" sz="1200" b="0" kern="1200" dirty="0" smtClean="0"/>
            <a:t> между департаментами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начальная стадия консолидации ключевых </a:t>
          </a:r>
          <a:r>
            <a:rPr lang="ru-RU" sz="1200" b="0" kern="1200" dirty="0" err="1" smtClean="0"/>
            <a:t>стейкхолдеров</a:t>
          </a:r>
          <a:r>
            <a:rPr lang="ru-RU" sz="1200" b="0" kern="1200" dirty="0" smtClean="0"/>
            <a:t> вокруг зарождающейся стратегии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основные барьеры реализации определены</a:t>
          </a:r>
          <a:endParaRPr lang="ru-RU" sz="1200" b="0" kern="1200" dirty="0"/>
        </a:p>
      </dsp:txBody>
      <dsp:txXfrm>
        <a:off x="2482187" y="2571488"/>
        <a:ext cx="1857543" cy="1628245"/>
      </dsp:txXfrm>
    </dsp:sp>
    <dsp:sp modelId="{28204F7E-59CA-914F-9618-391238A64B61}">
      <dsp:nvSpPr>
        <dsp:cNvPr id="0" name=""/>
        <dsp:cNvSpPr/>
      </dsp:nvSpPr>
      <dsp:spPr>
        <a:xfrm>
          <a:off x="3989251" y="1805254"/>
          <a:ext cx="350479" cy="35047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0C4151-8B4B-BD46-929C-291623310333}">
      <dsp:nvSpPr>
        <dsp:cNvPr id="0" name=""/>
        <dsp:cNvSpPr/>
      </dsp:nvSpPr>
      <dsp:spPr>
        <a:xfrm rot="5400000">
          <a:off x="4962588" y="1394029"/>
          <a:ext cx="1236509" cy="205752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9DC9B7-B353-574E-8135-332034765E3A}">
      <dsp:nvSpPr>
        <dsp:cNvPr id="0" name=""/>
        <dsp:cNvSpPr/>
      </dsp:nvSpPr>
      <dsp:spPr>
        <a:xfrm>
          <a:off x="4756184" y="2008785"/>
          <a:ext cx="1857543" cy="162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Регулярный </a:t>
          </a:r>
          <a:r>
            <a:rPr lang="ru-RU" sz="1200" b="0" kern="1200" dirty="0" smtClean="0"/>
            <a:t>периодические/повторяемые проекты, события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определены возможности для интеграции процессов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наличие стратегического документа и формальных институтов</a:t>
          </a:r>
          <a:r>
            <a:rPr lang="en-US" sz="1200" b="0" kern="1200" dirty="0" smtClean="0"/>
            <a:t> </a:t>
          </a:r>
          <a:r>
            <a:rPr lang="ru-RU" sz="1200" b="0" kern="1200" dirty="0" smtClean="0"/>
            <a:t>и процессов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вовлеченность </a:t>
          </a:r>
          <a:r>
            <a:rPr lang="ru-RU" sz="1200" b="0" kern="1200" dirty="0" err="1" smtClean="0"/>
            <a:t>стейкхолдеров</a:t>
          </a:r>
          <a:endParaRPr lang="ru-RU" sz="1200" b="0" kern="1200" dirty="0"/>
        </a:p>
      </dsp:txBody>
      <dsp:txXfrm>
        <a:off x="4756184" y="2008785"/>
        <a:ext cx="1857543" cy="1628245"/>
      </dsp:txXfrm>
    </dsp:sp>
    <dsp:sp modelId="{F8544DCB-05BF-2646-945D-2702810259CF}">
      <dsp:nvSpPr>
        <dsp:cNvPr id="0" name=""/>
        <dsp:cNvSpPr/>
      </dsp:nvSpPr>
      <dsp:spPr>
        <a:xfrm>
          <a:off x="6263247" y="1242552"/>
          <a:ext cx="350479" cy="35047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075C24-C0FE-9146-97A4-97325A7A7908}">
      <dsp:nvSpPr>
        <dsp:cNvPr id="0" name=""/>
        <dsp:cNvSpPr/>
      </dsp:nvSpPr>
      <dsp:spPr>
        <a:xfrm rot="5400000">
          <a:off x="7236584" y="831326"/>
          <a:ext cx="1236509" cy="205752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A4C827-507F-F540-9BEA-1170FA872F62}">
      <dsp:nvSpPr>
        <dsp:cNvPr id="0" name=""/>
        <dsp:cNvSpPr/>
      </dsp:nvSpPr>
      <dsp:spPr>
        <a:xfrm>
          <a:off x="7030180" y="1446083"/>
          <a:ext cx="1857543" cy="162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Управляемый </a:t>
          </a:r>
          <a:r>
            <a:rPr lang="ru-RU" sz="1200" b="0" kern="1200" dirty="0" smtClean="0"/>
            <a:t>свободный обмен данными</a:t>
          </a:r>
          <a:r>
            <a:rPr lang="en-US" sz="1200" b="0" kern="1200" dirty="0" smtClean="0"/>
            <a:t>; </a:t>
          </a:r>
          <a:r>
            <a:rPr lang="ru-RU" sz="1200" b="0" kern="1200" dirty="0" err="1" smtClean="0"/>
            <a:t>скоординированность</a:t>
          </a:r>
          <a:r>
            <a:rPr lang="en-US" sz="1200" b="0" kern="1200" dirty="0" smtClean="0"/>
            <a:t> </a:t>
          </a:r>
          <a:r>
            <a:rPr lang="ru-RU" sz="1200" b="0" kern="1200" dirty="0" smtClean="0"/>
            <a:t>действий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наличие объединяющих технологий</a:t>
          </a:r>
          <a:r>
            <a:rPr lang="en-US" sz="1200" b="0" kern="1200" dirty="0" smtClean="0"/>
            <a:t>;  </a:t>
          </a:r>
          <a:r>
            <a:rPr lang="ru-RU" sz="1200" b="0" kern="1200" dirty="0" smtClean="0"/>
            <a:t>возникновение стандартов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менеджмент на основе результатов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принципиальное выстраивание </a:t>
          </a:r>
          <a:r>
            <a:rPr lang="ru-RU" sz="1200" b="0" kern="1200" dirty="0" err="1" smtClean="0"/>
            <a:t>социо</a:t>
          </a:r>
          <a:r>
            <a:rPr lang="ru-RU" sz="1200" b="0" kern="1200" dirty="0" smtClean="0"/>
            <a:t>-экономических, культурных, управленческих, институциональных, бюджетных, инвестиционных, </a:t>
          </a:r>
          <a:r>
            <a:rPr lang="en-US" sz="1200" b="0" kern="1200" dirty="0" smtClean="0"/>
            <a:t>IT</a:t>
          </a:r>
          <a:r>
            <a:rPr lang="ru-RU" sz="1200" b="0" kern="1200" dirty="0" smtClean="0"/>
            <a:t> и других систем</a:t>
          </a:r>
          <a:endParaRPr lang="ru-RU" sz="1200" b="0" kern="1200" dirty="0"/>
        </a:p>
      </dsp:txBody>
      <dsp:txXfrm>
        <a:off x="7030180" y="1446083"/>
        <a:ext cx="1857543" cy="1628245"/>
      </dsp:txXfrm>
    </dsp:sp>
    <dsp:sp modelId="{0FDBBE6B-39CC-CB4C-A67B-333547EB97E2}">
      <dsp:nvSpPr>
        <dsp:cNvPr id="0" name=""/>
        <dsp:cNvSpPr/>
      </dsp:nvSpPr>
      <dsp:spPr>
        <a:xfrm>
          <a:off x="8537244" y="679849"/>
          <a:ext cx="350479" cy="35047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C1970A-FBC4-B044-9FB3-17FAFEA4395E}">
      <dsp:nvSpPr>
        <dsp:cNvPr id="0" name=""/>
        <dsp:cNvSpPr/>
      </dsp:nvSpPr>
      <dsp:spPr>
        <a:xfrm rot="5400000">
          <a:off x="9510580" y="268624"/>
          <a:ext cx="1236509" cy="2057523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94DBCF-B89F-6045-82FC-09B5D8D4064C}">
      <dsp:nvSpPr>
        <dsp:cNvPr id="0" name=""/>
        <dsp:cNvSpPr/>
      </dsp:nvSpPr>
      <dsp:spPr>
        <a:xfrm>
          <a:off x="9304176" y="883380"/>
          <a:ext cx="1857543" cy="16282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Оптимизированный </a:t>
          </a:r>
          <a:r>
            <a:rPr lang="ru-RU" sz="1200" b="0" kern="1200" dirty="0" smtClean="0"/>
            <a:t>устойчивая общегородская умная платформа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адаптивная, постоянно совершенствующаяся стратегия</a:t>
          </a:r>
          <a:r>
            <a:rPr lang="en-US" sz="1200" b="0" kern="1200" dirty="0" smtClean="0"/>
            <a:t>; </a:t>
          </a:r>
          <a:r>
            <a:rPr lang="ru-RU" sz="1200" b="0" kern="1200" dirty="0" smtClean="0"/>
            <a:t>возможности эффективных автономий внутри интегрированных систем</a:t>
          </a:r>
          <a:endParaRPr lang="ru-RU" sz="1200" b="0" kern="1200" dirty="0"/>
        </a:p>
      </dsp:txBody>
      <dsp:txXfrm>
        <a:off x="9304176" y="883380"/>
        <a:ext cx="1857543" cy="1628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0EB13-68C2-B84E-86D7-D6B4DAE1933A}" type="datetimeFigureOut">
              <a:rPr lang="ru-RU" smtClean="0"/>
              <a:t>21.03.17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07AD6-75C4-8145-AD51-5F3BAC23B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6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B1727-D8C8-DA48-8722-337E32AFFCF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5539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7AD6-75C4-8145-AD51-5F3BAC23BA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34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7AD6-75C4-8145-AD51-5F3BAC23BA9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833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7AD6-75C4-8145-AD51-5F3BAC23BA9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939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07AD6-75C4-8145-AD51-5F3BAC23BA9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99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19403" y="2667001"/>
            <a:ext cx="10945216" cy="1016823"/>
          </a:xfrm>
        </p:spPr>
        <p:txBody>
          <a:bodyPr/>
          <a:lstStyle>
            <a:lvl1pPr marL="441325" marR="0" indent="-44132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/>
              <a:defRPr sz="2800"/>
            </a:lvl1pPr>
          </a:lstStyle>
          <a:p>
            <a:pPr marL="441325" marR="0" lvl="0" indent="-441325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Click to edit Master subtitle style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285039"/>
            <a:ext cx="85344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4" name="Picture 2" descr="C:\Users\ibezmaternykh\Desktop\_FOR\_Research\Untitle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41" y="5001230"/>
            <a:ext cx="4334163" cy="185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7" y="3842795"/>
            <a:ext cx="6067063" cy="2819400"/>
          </a:xfrm>
          <a:prstGeom prst="rect">
            <a:avLst/>
          </a:prstGeom>
        </p:spPr>
      </p:pic>
      <p:pic>
        <p:nvPicPr>
          <p:cNvPr id="9" name="Picture 1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611" y="284729"/>
            <a:ext cx="1030778" cy="6603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91" y="648157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PF Centro Sans Pro" pitchFamily="50" charset="0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505978"/>
            <a:ext cx="3860800" cy="36512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>
              <a:defRPr>
                <a:latin typeface="PF Centro Sans Pro" pitchFamily="50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73877" y="6383427"/>
            <a:ext cx="2844800" cy="365125"/>
          </a:xfrm>
        </p:spPr>
        <p:txBody>
          <a:bodyPr/>
          <a:lstStyle>
            <a:lvl1pPr>
              <a:defRPr sz="1000">
                <a:solidFill>
                  <a:srgbClr val="C6C7CB"/>
                </a:solidFill>
                <a:latin typeface="PF Centro Sans Pro" pitchFamily="50" charset="0"/>
              </a:defRPr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719403" y="2667003"/>
            <a:ext cx="10945216" cy="1016823"/>
          </a:xfrm>
        </p:spPr>
        <p:txBody>
          <a:bodyPr/>
          <a:lstStyle>
            <a:lvl1pPr marL="330994" marR="0" indent="-330994" algn="ctr" defTabSz="6858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tabLst/>
              <a:defRPr sz="2100"/>
            </a:lvl1pPr>
          </a:lstStyle>
          <a:p>
            <a:pPr marL="330994" marR="0" lvl="0" indent="-330994" defTabSz="685800" rtl="0" eaLnBrk="1" fontAlgn="base" latinLnBrk="0" hangingPunct="1">
              <a:lnSpc>
                <a:spcPct val="100000"/>
              </a:lnSpc>
              <a:spcBef>
                <a:spcPts val="450"/>
              </a:spcBef>
              <a:spcAft>
                <a:spcPct val="0"/>
              </a:spcAft>
              <a:tabLst/>
              <a:defRPr/>
            </a:pPr>
            <a:r>
              <a:rPr kumimoji="0" lang="en-US" sz="2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Click to edit Master subtitle style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4285039"/>
            <a:ext cx="8534400" cy="1752600"/>
          </a:xfrm>
        </p:spPr>
        <p:txBody>
          <a:bodyPr/>
          <a:lstStyle>
            <a:lvl1pPr marL="0" indent="0" algn="ctr">
              <a:buNone/>
              <a:defRPr sz="2100"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pic>
        <p:nvPicPr>
          <p:cNvPr id="14" name="Picture 12" descr="C:\Users\ibezmaternykh\Desktop\Picture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1533" y="438500"/>
            <a:ext cx="163406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C:\Users\ibezmaternykh\Desktop\_FOR\_Research\Untitled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241" y="5001230"/>
            <a:ext cx="4334163" cy="185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Изображение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606706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0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ru-RU" sz="2800" kern="1200" dirty="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 lvl="0" algn="ctr">
              <a:spcBef>
                <a:spcPct val="0"/>
              </a:spcBef>
            </a:pPr>
            <a:r>
              <a:rPr lang="ru-RU" dirty="0" smtClean="0"/>
              <a:t>Образец подзаголовка</a:t>
            </a:r>
            <a:endParaRPr lang="ru-RU" dirty="0"/>
          </a:p>
        </p:txBody>
      </p:sp>
      <p:pic>
        <p:nvPicPr>
          <p:cNvPr id="4" name="Picture 2" descr="C:\Users\ibezmaternykh\Desktop\_FOR\_Research\Untitled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66241" y="5001230"/>
            <a:ext cx="4334163" cy="185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79690" y="2120537"/>
            <a:ext cx="9632619" cy="88782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31371" y="1528355"/>
            <a:ext cx="11329259" cy="478037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235200" y="241662"/>
            <a:ext cx="9525429" cy="748937"/>
          </a:xfrm>
        </p:spPr>
        <p:txBody>
          <a:bodyPr anchor="t"/>
          <a:lstStyle>
            <a:lvl1pPr algn="l">
              <a:defRPr sz="24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49600" y="6540514"/>
            <a:ext cx="5892800" cy="317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235200" y="76200"/>
            <a:ext cx="9525429" cy="9144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49600" y="6540514"/>
            <a:ext cx="5892800" cy="317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495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085" y="1447802"/>
            <a:ext cx="10861425" cy="39623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1791" y="6481577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endParaRPr lang="ru-RU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719756" y="0"/>
            <a:ext cx="8815753" cy="966651"/>
          </a:xfrm>
          <a:prstGeom prst="rect">
            <a:avLst/>
          </a:prstGeom>
        </p:spPr>
        <p:txBody>
          <a:bodyPr vert="horz" lIns="0" tIns="36000" rIns="0" bIns="0" rtlCol="0" anchor="ctr" anchorCtr="0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55723" y="638342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7A8B9E"/>
                </a:solidFill>
                <a:latin typeface="Trebuchet MS" pitchFamily="34" charset="0"/>
              </a:defRPr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49600" y="6540514"/>
            <a:ext cx="5892800" cy="317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247" y="4406902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247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35360" y="1844825"/>
            <a:ext cx="5659040" cy="4309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1969" y="1844825"/>
            <a:ext cx="5482649" cy="43099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235200" y="137160"/>
            <a:ext cx="9525429" cy="85344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679591" y="274638"/>
            <a:ext cx="902811" cy="5880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1786" y="274638"/>
            <a:ext cx="8047893" cy="58801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486298" y="6524626"/>
            <a:ext cx="690033" cy="333375"/>
          </a:xfrm>
        </p:spPr>
        <p:txBody>
          <a:bodyPr/>
          <a:lstStyle>
            <a:lvl1pPr>
              <a:defRPr/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ibezmaternykh\Desktop\_FOR\_Research\Untitled-1.jpg"/>
          <p:cNvPicPr>
            <a:picLocks noChangeAspect="1" noChangeArrowheads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283621" y="5917015"/>
            <a:ext cx="1908380" cy="926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18212" y="202474"/>
            <a:ext cx="9646408" cy="76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31371" y="1502229"/>
            <a:ext cx="11233248" cy="4652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01968" y="6524626"/>
            <a:ext cx="690033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fld id="{81087111-9A12-EC42-AE50-E74A6104781D}" type="slidenum">
              <a:rPr lang="ru-RU" smtClean="0"/>
              <a:t>‹#›</a:t>
            </a:fld>
            <a:endParaRPr lang="ru-RU"/>
          </a:p>
        </p:txBody>
      </p:sp>
      <p:pic>
        <p:nvPicPr>
          <p:cNvPr id="1032" name="Picture 1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611" y="284729"/>
            <a:ext cx="1030778" cy="66032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49600" y="6540514"/>
            <a:ext cx="5892800" cy="3174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/>
                </a:solidFill>
                <a:latin typeface="+mj-lt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0473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65" r:id="rId3"/>
    <p:sldLayoutId id="2147483674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5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ru-RU" sz="2400" b="1" dirty="0" smtClean="0">
          <a:solidFill>
            <a:schemeClr val="accent2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9pPr>
    </p:titleStyle>
    <p:bodyStyle>
      <a:lvl1pPr marL="441325" indent="-44132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Tx/>
        <a:buBlip>
          <a:blip r:embed="rId15"/>
        </a:buBlip>
        <a:defRPr lang="ru-RU" sz="2800" kern="12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–"/>
        <a:defRPr lang="ru-RU" sz="24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Wingdings 3" pitchFamily="18" charset="2"/>
        <a:buChar char="}"/>
        <a:defRPr>
          <a:solidFill>
            <a:schemeClr val="tx1"/>
          </a:solidFill>
          <a:latin typeface="Georgia" pitchFamily="18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Trebuchet MS" pitchFamily="34" charset="0"/>
        <a:buChar char="—"/>
        <a:defRPr sz="1600">
          <a:solidFill>
            <a:schemeClr val="tx1"/>
          </a:solidFill>
          <a:latin typeface="Georgia" pitchFamily="18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Arial" pitchFamily="34" charset="0"/>
        <a:buChar char="»"/>
        <a:defRPr sz="1600">
          <a:solidFill>
            <a:schemeClr val="tx1"/>
          </a:solidFill>
          <a:latin typeface="Georgi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3757" y="1576689"/>
            <a:ext cx="8252749" cy="1307079"/>
          </a:xfrm>
        </p:spPr>
        <p:txBody>
          <a:bodyPr/>
          <a:lstStyle/>
          <a:p>
            <a:r>
              <a:rPr lang="ru-RU" sz="2800" dirty="0" smtClean="0"/>
              <a:t>Умные города: уроки международного опыта </a:t>
            </a:r>
            <a:r>
              <a:rPr lang="ru-RU" sz="2800" dirty="0" smtClean="0"/>
              <a:t>в части управления, финансирования, выстраивания бизнес-моделей и масштабирования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solidFill>
                  <a:schemeClr val="accent4"/>
                </a:solidFill>
              </a:rPr>
              <a:t>Гайдаровский Форум, 14 января 2017г. </a:t>
            </a:r>
            <a:endParaRPr lang="ru-RU" sz="2800" dirty="0">
              <a:solidFill>
                <a:schemeClr val="accent4"/>
              </a:solidFill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433278" y="5696798"/>
            <a:ext cx="10945216" cy="1016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>
            <a:lvl1pPr marL="441325" marR="0" indent="-441325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tabLst/>
              <a:defRPr lang="ru-RU" sz="2800" b="1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D47519"/>
                </a:solidFill>
                <a:latin typeface="Trebuchet MS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50141B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1800" kern="0" dirty="0" smtClean="0"/>
              <a:t>Ксения Мокрушина</a:t>
            </a:r>
          </a:p>
          <a:p>
            <a:pPr algn="l"/>
            <a:r>
              <a:rPr lang="ru-RU" sz="1800" kern="0" dirty="0" smtClean="0"/>
              <a:t>Центр городских исследований </a:t>
            </a:r>
            <a:r>
              <a:rPr lang="en-US" sz="1800" kern="0" dirty="0" smtClean="0"/>
              <a:t>IEMS </a:t>
            </a:r>
            <a:r>
              <a:rPr lang="ru-RU" sz="1800" kern="0" dirty="0" smtClean="0"/>
              <a:t>СКОЛКОВО</a:t>
            </a:r>
          </a:p>
          <a:p>
            <a:pPr algn="l"/>
            <a:r>
              <a:rPr lang="ru-RU" sz="1800" kern="0" dirty="0" smtClean="0"/>
              <a:t>2017</a:t>
            </a:r>
            <a:endParaRPr lang="en-US" sz="1800" kern="0" dirty="0" smtClean="0"/>
          </a:p>
        </p:txBody>
      </p:sp>
    </p:spTree>
    <p:extLst>
      <p:ext uri="{BB962C8B-B14F-4D97-AF65-F5344CB8AC3E}">
        <p14:creationId xmlns:p14="http://schemas.microsoft.com/office/powerpoint/2010/main" val="81992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1749B-AB06-F047-AC6D-E47330B331D2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117473" y="1528355"/>
            <a:ext cx="6291547" cy="478037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Умный город – не результат «умных» проектов, а постоянно развивающийся процесс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Унифицированного </a:t>
            </a:r>
            <a:r>
              <a:rPr lang="ru-RU" dirty="0"/>
              <a:t>подхода и однозначного определения </a:t>
            </a:r>
            <a:r>
              <a:rPr lang="ru-RU" dirty="0" smtClean="0"/>
              <a:t>нет. В </a:t>
            </a:r>
            <a:r>
              <a:rPr lang="ru-RU" dirty="0"/>
              <a:t>целом, новый виток в эволюции подхода к </a:t>
            </a:r>
            <a:r>
              <a:rPr lang="ru-RU" dirty="0" smtClean="0"/>
              <a:t>модернизации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Видение «качества жизни» + характеристики способа его достижения (отсюда связь с другими повестками развития)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/>
              <a:t>Большинство «умных» проектов решает лишь точечные проблемы, не меняя систему управления и функционирования города </a:t>
            </a:r>
            <a:r>
              <a:rPr lang="ru-RU" dirty="0" smtClean="0"/>
              <a:t>фундаментально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Greenfield vs. </a:t>
            </a:r>
            <a:r>
              <a:rPr lang="ru-RU" dirty="0"/>
              <a:t>с</a:t>
            </a:r>
            <a:r>
              <a:rPr lang="ru-RU" dirty="0" smtClean="0"/>
              <a:t>уществующие территории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сравнительного анализа: возможно ли делать однозначные выводы из международного опыта? (1)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21908" y="5270362"/>
            <a:ext cx="5122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6796807" y="1519156"/>
            <a:ext cx="4652572" cy="4380591"/>
            <a:chOff x="4021461" y="498084"/>
            <a:chExt cx="4033913" cy="3561304"/>
          </a:xfrm>
        </p:grpSpPr>
        <p:sp>
          <p:nvSpPr>
            <p:cNvPr id="10" name="Овал 9"/>
            <p:cNvSpPr/>
            <p:nvPr/>
          </p:nvSpPr>
          <p:spPr>
            <a:xfrm>
              <a:off x="4021461" y="498084"/>
              <a:ext cx="4033913" cy="356130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531925" y="1282568"/>
              <a:ext cx="2938282" cy="277682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4967688" y="2104406"/>
              <a:ext cx="2079207" cy="19549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78946" y="2652301"/>
              <a:ext cx="1469142" cy="750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FFFFFF"/>
                  </a:solidFill>
                </a:rPr>
                <a:t>Умные проекты и технологии</a:t>
              </a:r>
              <a:endParaRPr lang="ru-RU" b="1" dirty="0">
                <a:solidFill>
                  <a:srgbClr val="FFFFFF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42784" y="1658247"/>
              <a:ext cx="2340664" cy="3002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>
                  <a:solidFill>
                    <a:srgbClr val="FFFFFF"/>
                  </a:solidFill>
                </a:rPr>
                <a:t>Умные программы </a:t>
              </a:r>
              <a:endParaRPr lang="ru-RU" b="1" dirty="0">
                <a:solidFill>
                  <a:srgbClr val="FFFFFF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8878" y="597703"/>
              <a:ext cx="2801327" cy="525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Стратегия 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умного города</a:t>
              </a:r>
              <a:endParaRPr lang="ru-RU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6960408" y="5899747"/>
            <a:ext cx="4999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</a:t>
            </a:r>
            <a:r>
              <a:rPr lang="en-US" sz="1200" i="1" dirty="0" smtClean="0"/>
              <a:t>: ‘Mapping Smart Cities in the EU’, Study by the European Parliament Directorate-General for Internal Policies, Policy Department,  2014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27830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3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Трудности сравнительного анализа: возможно ли делать однозначные выводы из международного опыта? (2)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439119810"/>
              </p:ext>
            </p:extLst>
          </p:nvPr>
        </p:nvGraphicFramePr>
        <p:xfrm>
          <a:off x="592670" y="1707818"/>
          <a:ext cx="1116580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Стрелка вправо 8"/>
          <p:cNvSpPr/>
          <p:nvPr/>
        </p:nvSpPr>
        <p:spPr>
          <a:xfrm rot="20663738">
            <a:off x="1293050" y="2562445"/>
            <a:ext cx="8818418" cy="687276"/>
          </a:xfrm>
          <a:prstGeom prst="rightArrow">
            <a:avLst>
              <a:gd name="adj1" fmla="val 50000"/>
              <a:gd name="adj2" fmla="val 59049"/>
            </a:avLst>
          </a:prstGeom>
          <a:noFill/>
          <a:ln w="28575" cmpd="sng">
            <a:rou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 rot="20649927">
            <a:off x="3935890" y="2639860"/>
            <a:ext cx="4053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Этапы развития умного города 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85835" y="6599060"/>
            <a:ext cx="31250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/>
              <a:t>Источник: </a:t>
            </a:r>
            <a:r>
              <a:rPr lang="en-US" sz="1100" dirty="0"/>
              <a:t>IDC Government </a:t>
            </a:r>
            <a:r>
              <a:rPr lang="en-US" sz="1100" dirty="0" smtClean="0"/>
              <a:t>Review, </a:t>
            </a:r>
            <a:r>
              <a:rPr lang="en-US" sz="1100" dirty="0"/>
              <a:t>2012</a:t>
            </a:r>
            <a:r>
              <a:rPr lang="ru-RU" sz="1100" dirty="0"/>
              <a:t> </a:t>
            </a:r>
          </a:p>
        </p:txBody>
      </p:sp>
      <p:sp>
        <p:nvSpPr>
          <p:cNvPr id="13" name="Текст 2"/>
          <p:cNvSpPr txBox="1">
            <a:spLocks/>
          </p:cNvSpPr>
          <p:nvPr/>
        </p:nvSpPr>
        <p:spPr bwMode="auto">
          <a:xfrm>
            <a:off x="0" y="1180394"/>
            <a:ext cx="5204244" cy="1583976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47500" lnSpcReduction="20000"/>
          </a:bodyPr>
          <a:lstStyle>
            <a:lvl1pPr marL="441325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Tx/>
              <a:buBlip>
                <a:blip r:embed="rId7"/>
              </a:buBlip>
              <a:defRPr lang="ru-RU" sz="2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–"/>
              <a:defRPr lang="ru-RU" sz="24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Wingdings 3" pitchFamily="18" charset="2"/>
              <a:buChar char="}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dirty="0" smtClean="0"/>
              <a:t>Абсолютное большинство городов находится на самой ранней стадии планирования и реализации </a:t>
            </a:r>
            <a:r>
              <a:rPr lang="ru-RU" i="1" dirty="0" smtClean="0"/>
              <a:t>пилотных</a:t>
            </a:r>
            <a:r>
              <a:rPr lang="ru-RU" dirty="0" smtClean="0"/>
              <a:t> умных проектов и инициатив, отсутствует оценка затрат и эффектов, SROI и т.д.</a:t>
            </a:r>
          </a:p>
          <a:p>
            <a:r>
              <a:rPr lang="ru-RU" b="1" dirty="0" smtClean="0"/>
              <a:t>Отсутствие убедительной базы </a:t>
            </a:r>
            <a:r>
              <a:rPr lang="ru-RU" b="1" dirty="0" err="1" smtClean="0"/>
              <a:t>бенчмарков</a:t>
            </a:r>
            <a:r>
              <a:rPr lang="ru-RU" b="1" dirty="0" smtClean="0"/>
              <a:t> и лучшего опыта в области определения, политик, финансирования и управления УГ и бизнес-моделей. 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2268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4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1372" y="1528355"/>
            <a:ext cx="5873175" cy="4780372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Ключевые инструменты: </a:t>
            </a:r>
          </a:p>
          <a:p>
            <a:pPr lvl="1"/>
            <a:r>
              <a:rPr lang="ru-RU" dirty="0" smtClean="0"/>
              <a:t>Федеральные</a:t>
            </a:r>
            <a:r>
              <a:rPr lang="en-US" dirty="0" smtClean="0"/>
              <a:t>/</a:t>
            </a:r>
            <a:r>
              <a:rPr lang="ru-RU" dirty="0" smtClean="0"/>
              <a:t>национальные фонды (</a:t>
            </a:r>
            <a:r>
              <a:rPr lang="en-US" dirty="0" smtClean="0"/>
              <a:t>R&amp;D</a:t>
            </a:r>
            <a:r>
              <a:rPr lang="ru-RU" dirty="0" smtClean="0"/>
              <a:t>, национальные программы УГ, секторальные программы</a:t>
            </a:r>
          </a:p>
          <a:p>
            <a:pPr lvl="1"/>
            <a:r>
              <a:rPr lang="ru-RU" dirty="0" smtClean="0"/>
              <a:t>Средства </a:t>
            </a:r>
            <a:r>
              <a:rPr lang="ru-RU" dirty="0" err="1" smtClean="0"/>
              <a:t>вендоров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dirty="0" err="1" smtClean="0"/>
              <a:t>демо</a:t>
            </a:r>
            <a:r>
              <a:rPr lang="ru-RU" dirty="0" smtClean="0"/>
              <a:t>-проекты)</a:t>
            </a:r>
          </a:p>
          <a:p>
            <a:pPr lvl="1"/>
            <a:r>
              <a:rPr lang="ru-RU" dirty="0" smtClean="0"/>
              <a:t>Частные инвестиции</a:t>
            </a:r>
          </a:p>
          <a:p>
            <a:pPr lvl="1"/>
            <a:r>
              <a:rPr lang="ru-RU" dirty="0" smtClean="0"/>
              <a:t>ГЧП (в основном модели В</a:t>
            </a:r>
            <a:r>
              <a:rPr lang="en-US" dirty="0" smtClean="0"/>
              <a:t>O</a:t>
            </a:r>
            <a:r>
              <a:rPr lang="ru-RU" dirty="0" smtClean="0"/>
              <a:t>, В</a:t>
            </a:r>
            <a:r>
              <a:rPr lang="en-US" dirty="0" smtClean="0"/>
              <a:t>TO, BT) </a:t>
            </a:r>
            <a:r>
              <a:rPr lang="ru-RU" dirty="0" smtClean="0"/>
              <a:t>+ поощряющие меры</a:t>
            </a:r>
          </a:p>
          <a:p>
            <a:pPr lvl="2"/>
            <a:r>
              <a:rPr lang="ru-RU" dirty="0" smtClean="0"/>
              <a:t>Финансовые и налоговые льготы</a:t>
            </a:r>
          </a:p>
          <a:p>
            <a:pPr lvl="2"/>
            <a:r>
              <a:rPr lang="ru-RU" dirty="0" smtClean="0"/>
              <a:t>Субсидии на зеленые проекты</a:t>
            </a:r>
          </a:p>
          <a:p>
            <a:pPr lvl="2"/>
            <a:r>
              <a:rPr lang="ru-RU" dirty="0" smtClean="0"/>
              <a:t>Кредитные гарантии и соответствующие фонды</a:t>
            </a:r>
          </a:p>
          <a:p>
            <a:pPr lvl="1"/>
            <a:r>
              <a:rPr lang="ru-RU" dirty="0" smtClean="0"/>
              <a:t>СП (</a:t>
            </a:r>
            <a:r>
              <a:rPr lang="en-US" dirty="0" smtClean="0"/>
              <a:t>e.g. </a:t>
            </a:r>
            <a:r>
              <a:rPr lang="ru-RU" dirty="0" smtClean="0"/>
              <a:t>муниципалитет </a:t>
            </a:r>
            <a:r>
              <a:rPr lang="ru-RU" dirty="0"/>
              <a:t>+</a:t>
            </a:r>
            <a:r>
              <a:rPr lang="ru-RU" dirty="0" smtClean="0"/>
              <a:t> телеком)</a:t>
            </a:r>
            <a:endParaRPr lang="en-US" dirty="0" smtClean="0"/>
          </a:p>
          <a:p>
            <a:pPr lvl="1"/>
            <a:r>
              <a:rPr lang="ru-RU" dirty="0" smtClean="0"/>
              <a:t>Региональные и муниципальные бюджетные средства</a:t>
            </a:r>
          </a:p>
          <a:p>
            <a:pPr lvl="1"/>
            <a:r>
              <a:rPr lang="ru-RU" dirty="0" smtClean="0"/>
              <a:t>Муниципальные бонды, «зеленые» бонды</a:t>
            </a:r>
          </a:p>
          <a:p>
            <a:pPr lvl="1"/>
            <a:r>
              <a:rPr lang="ru-RU" dirty="0" smtClean="0"/>
              <a:t>ЭСКО</a:t>
            </a:r>
          </a:p>
          <a:p>
            <a:pPr lvl="1"/>
            <a:r>
              <a:rPr lang="ru-RU" dirty="0" smtClean="0"/>
              <a:t>Возвратное налоговое финансирование </a:t>
            </a:r>
          </a:p>
          <a:p>
            <a:pPr lvl="1"/>
            <a:r>
              <a:rPr lang="ru-RU" dirty="0" err="1" smtClean="0"/>
              <a:t>Крауд-фандинг</a:t>
            </a:r>
            <a:endParaRPr lang="ru-RU" dirty="0" smtClean="0"/>
          </a:p>
          <a:p>
            <a:pPr lvl="1"/>
            <a:r>
              <a:rPr lang="en-US" dirty="0" smtClean="0"/>
              <a:t>In-kind (</a:t>
            </a:r>
            <a:r>
              <a:rPr lang="ru-RU" dirty="0" smtClean="0"/>
              <a:t>экспертиза, человеческие ресурсы, технологии)</a:t>
            </a:r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Финансирование: тренды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 bwMode="auto">
          <a:xfrm>
            <a:off x="6184010" y="1528355"/>
            <a:ext cx="5097378" cy="478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441325" indent="-441325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FontTx/>
              <a:buBlip>
                <a:blip r:embed="rId3"/>
              </a:buBlip>
              <a:defRPr lang="ru-RU" sz="2800" kern="12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itchFamily="34" charset="0"/>
              <a:buChar char="–"/>
              <a:defRPr lang="ru-RU" sz="2400">
                <a:solidFill>
                  <a:schemeClr val="tx1"/>
                </a:solidFill>
                <a:latin typeface="Georgia" pitchFamily="18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Wingdings 3" pitchFamily="18" charset="2"/>
              <a:buChar char="}"/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Trebuchet MS" pitchFamily="34" charset="0"/>
              <a:buChar char="—"/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Font typeface="Arial" pitchFamily="34" charset="0"/>
              <a:buChar char="»"/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ru-RU" sz="1800" b="1" dirty="0" smtClean="0"/>
              <a:t>По типам проектов преобладают: </a:t>
            </a:r>
          </a:p>
          <a:p>
            <a:pPr lvl="2"/>
            <a:r>
              <a:rPr lang="ru-RU" i="1" kern="0" dirty="0" smtClean="0"/>
              <a:t>Умные транспортные системы: </a:t>
            </a:r>
            <a:r>
              <a:rPr lang="ru-RU" kern="0" dirty="0" smtClean="0"/>
              <a:t>национальные программные и муниципальные бюджетные средства</a:t>
            </a:r>
          </a:p>
          <a:p>
            <a:pPr lvl="2"/>
            <a:r>
              <a:rPr lang="ru-RU" i="1" kern="0" dirty="0" err="1" smtClean="0"/>
              <a:t>Микроинфраструктура</a:t>
            </a:r>
            <a:r>
              <a:rPr lang="ru-RU" i="1" kern="0" dirty="0" smtClean="0"/>
              <a:t>: </a:t>
            </a:r>
            <a:r>
              <a:rPr lang="ru-RU" kern="0" dirty="0"/>
              <a:t>национальные программные </a:t>
            </a:r>
            <a:r>
              <a:rPr lang="ru-RU" kern="0" dirty="0" smtClean="0"/>
              <a:t>муниципальные </a:t>
            </a:r>
            <a:r>
              <a:rPr lang="ru-RU" kern="0" dirty="0"/>
              <a:t>бюджетные </a:t>
            </a:r>
            <a:r>
              <a:rPr lang="ru-RU" kern="0" dirty="0" smtClean="0"/>
              <a:t>средства</a:t>
            </a:r>
          </a:p>
          <a:p>
            <a:pPr lvl="2"/>
            <a:r>
              <a:rPr lang="ru-RU" i="1" kern="0" dirty="0" smtClean="0"/>
              <a:t>Умные районы: </a:t>
            </a:r>
            <a:r>
              <a:rPr lang="ru-RU" kern="0" dirty="0"/>
              <a:t>национальные программные муниципальные бюджетные </a:t>
            </a:r>
            <a:r>
              <a:rPr lang="ru-RU" kern="0" dirty="0" smtClean="0"/>
              <a:t>средства, ГЧП, частные инвестиции</a:t>
            </a:r>
          </a:p>
          <a:p>
            <a:pPr lvl="2"/>
            <a:r>
              <a:rPr lang="ru-RU" i="1" kern="0" dirty="0" smtClean="0"/>
              <a:t>Умные сети: </a:t>
            </a:r>
            <a:r>
              <a:rPr lang="ru-RU" kern="0" dirty="0" smtClean="0"/>
              <a:t>генераторы и поставщики, федеральные средства</a:t>
            </a:r>
            <a:endParaRPr lang="ru-RU" i="1" kern="0" dirty="0" smtClean="0"/>
          </a:p>
          <a:p>
            <a:pPr lvl="2"/>
            <a:endParaRPr lang="ru-RU" kern="0" dirty="0"/>
          </a:p>
          <a:p>
            <a:pPr lvl="2"/>
            <a:endParaRPr lang="ru-RU" kern="0" dirty="0"/>
          </a:p>
          <a:p>
            <a:pPr lvl="2"/>
            <a:endParaRPr lang="ru-RU" kern="0" dirty="0" smtClean="0"/>
          </a:p>
          <a:p>
            <a:pPr lvl="2"/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117527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5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Финансирование: вызовы (1) 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270389" y="1492470"/>
            <a:ext cx="6761032" cy="5234151"/>
            <a:chOff x="1027133" y="1615858"/>
            <a:chExt cx="9548996" cy="5099286"/>
          </a:xfrm>
        </p:grpSpPr>
        <p:sp>
          <p:nvSpPr>
            <p:cNvPr id="6" name="Oval 5"/>
            <p:cNvSpPr/>
            <p:nvPr/>
          </p:nvSpPr>
          <p:spPr>
            <a:xfrm>
              <a:off x="2004164" y="2630466"/>
              <a:ext cx="2329841" cy="9297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Грант</a:t>
              </a:r>
              <a:endParaRPr lang="en-US" sz="1600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4937343" y="2630465"/>
              <a:ext cx="2329841" cy="9297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Длинное</a:t>
              </a:r>
            </a:p>
            <a:p>
              <a:pPr algn="ctr"/>
              <a:r>
                <a:rPr lang="ru-RU" sz="1600" dirty="0" smtClean="0"/>
                <a:t>структурное ф-</a:t>
              </a:r>
              <a:r>
                <a:rPr lang="ru-RU" sz="1600" dirty="0" err="1" smtClean="0"/>
                <a:t>ние</a:t>
              </a:r>
              <a:endParaRPr lang="en-US" sz="1600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7770312" y="2630464"/>
              <a:ext cx="2329841" cy="92978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/>
                <a:t>Коммерческое ф-</a:t>
              </a:r>
              <a:r>
                <a:rPr lang="ru-RU" sz="1600" dirty="0" err="1" smtClean="0"/>
                <a:t>ние</a:t>
              </a:r>
              <a:endParaRPr lang="en-US" sz="1600" dirty="0"/>
            </a:p>
          </p:txBody>
        </p:sp>
        <p:sp>
          <p:nvSpPr>
            <p:cNvPr id="7" name="Right Arrow 6"/>
            <p:cNvSpPr/>
            <p:nvPr/>
          </p:nvSpPr>
          <p:spPr>
            <a:xfrm>
              <a:off x="2004164" y="1615858"/>
              <a:ext cx="8095989" cy="839243"/>
            </a:xfrm>
            <a:prstGeom prst="rightArrow">
              <a:avLst/>
            </a:prstGeom>
            <a:solidFill>
              <a:schemeClr val="accent1">
                <a:alpha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56979" y="1850625"/>
              <a:ext cx="7390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Коммерческая жизнеспособность</a:t>
              </a:r>
              <a:endParaRPr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4672208" y="2630466"/>
              <a:ext cx="0" cy="408467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580328" y="2630466"/>
              <a:ext cx="50103" cy="408467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27133" y="3602867"/>
              <a:ext cx="3331923" cy="2596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Высокий риск, отсутствие рыночных доказательств спроса или финансовой безопасности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Нефинансовые выгоды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Результаты проекта важны для экономического развития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Отсутствие </a:t>
              </a:r>
              <a:r>
                <a:rPr lang="ru-RU" sz="1400" dirty="0" err="1" smtClean="0"/>
                <a:t>альтернтивных</a:t>
              </a:r>
              <a:r>
                <a:rPr lang="ru-RU" sz="1400" dirty="0" smtClean="0"/>
                <a:t> источников финансирования</a:t>
              </a:r>
              <a:endParaRPr lang="en-US" sz="1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72208" y="3631125"/>
              <a:ext cx="2958223" cy="2142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Неоднозначный рисковый профиль, значительные ограничения рыночного спроса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Необходимость длинных денег, гарантий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Длинные сроки окупаемости</a:t>
              </a:r>
              <a:endParaRPr lang="en-US" sz="1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17906" y="3645739"/>
              <a:ext cx="2958223" cy="19789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Понятный рисковый профиль ограничения рыночного спроса</a:t>
              </a:r>
              <a:endParaRPr lang="ru-RU" sz="1400" dirty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ru-RU" sz="1400" dirty="0" smtClean="0"/>
                <a:t>Коммерческая </a:t>
              </a:r>
              <a:r>
                <a:rPr lang="ru-RU" sz="1400" dirty="0" err="1" smtClean="0"/>
                <a:t>привлекательностьприемлемые</a:t>
              </a:r>
              <a:r>
                <a:rPr lang="ru-RU" sz="1400" dirty="0" smtClean="0"/>
                <a:t> сроки окупаемости и отдача</a:t>
              </a: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921307" y="1681051"/>
            <a:ext cx="3599231" cy="3513921"/>
            <a:chOff x="4021461" y="498084"/>
            <a:chExt cx="4033913" cy="3561304"/>
          </a:xfrm>
        </p:grpSpPr>
        <p:sp>
          <p:nvSpPr>
            <p:cNvPr id="20" name="Овал 19"/>
            <p:cNvSpPr/>
            <p:nvPr/>
          </p:nvSpPr>
          <p:spPr>
            <a:xfrm>
              <a:off x="4021461" y="498084"/>
              <a:ext cx="4033913" cy="3561304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531925" y="1282568"/>
              <a:ext cx="2938282" cy="277682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4967688" y="2104406"/>
              <a:ext cx="2079207" cy="1954981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78946" y="2652301"/>
              <a:ext cx="1469142" cy="597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FFFFFF"/>
                  </a:solidFill>
                </a:rPr>
                <a:t>Выгоды от индивидуальных проектов</a:t>
              </a:r>
              <a:endParaRPr lang="ru-RU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24044" y="1639253"/>
              <a:ext cx="2340665" cy="25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rgbClr val="FFFFFF"/>
                  </a:solidFill>
                </a:rPr>
                <a:t>Экономия на масштабе</a:t>
              </a:r>
              <a:endParaRPr lang="ru-RU" sz="1200" b="1" dirty="0">
                <a:solidFill>
                  <a:srgbClr val="FFFFFF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90250" y="873583"/>
              <a:ext cx="2801327" cy="256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</a:rPr>
                <a:t>Позитивные </a:t>
              </a:r>
              <a:r>
                <a:rPr lang="ru-RU" sz="1200" b="1" dirty="0" err="1" smtClean="0">
                  <a:solidFill>
                    <a:schemeClr val="bg1"/>
                  </a:solidFill>
                </a:rPr>
                <a:t>экстерналии</a:t>
              </a:r>
              <a:endParaRPr lang="ru-RU" sz="12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9428024" y="887313"/>
            <a:ext cx="2763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Позитивные </a:t>
            </a:r>
            <a:r>
              <a:rPr lang="ru-RU" sz="1200" b="1" dirty="0" err="1" smtClean="0"/>
              <a:t>экстерналии</a:t>
            </a:r>
            <a:r>
              <a:rPr lang="ru-RU" sz="1200" b="1" dirty="0" smtClean="0"/>
              <a:t> </a:t>
            </a:r>
            <a:r>
              <a:rPr lang="ru-RU" sz="1200" b="1" dirty="0"/>
              <a:t>–</a:t>
            </a:r>
            <a:r>
              <a:rPr lang="ru-RU" sz="1200" dirty="0" smtClean="0"/>
              <a:t>мультипликативные выгоды от решения, такие как стимулирование экономического роста и инноваций, вовлечение сообществ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9428025" y="2807037"/>
            <a:ext cx="2763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Экономия на масштабе –</a:t>
            </a:r>
            <a:r>
              <a:rPr lang="ru-RU" sz="1200" dirty="0" smtClean="0"/>
              <a:t> эффективность и экономия, достигаемые с помощью </a:t>
            </a:r>
            <a:r>
              <a:rPr lang="ru-RU" sz="1200" dirty="0" err="1" smtClean="0"/>
              <a:t>межсекторальных</a:t>
            </a:r>
            <a:r>
              <a:rPr lang="ru-RU" sz="1200" dirty="0" smtClean="0"/>
              <a:t> решений</a:t>
            </a:r>
            <a:endParaRPr lang="ru-RU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9428025" y="4649940"/>
            <a:ext cx="2763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Проектные выгоды – </a:t>
            </a:r>
          </a:p>
          <a:p>
            <a:r>
              <a:rPr lang="ru-RU" sz="1200" dirty="0" smtClean="0"/>
              <a:t>Эффекты от инвестиций в индивидуальные решения на транспорте, в зданиях и системах энергоснабжения и т.д.  </a:t>
            </a:r>
            <a:endParaRPr lang="ru-RU" sz="1200" dirty="0"/>
          </a:p>
        </p:txBody>
      </p:sp>
      <p:sp>
        <p:nvSpPr>
          <p:cNvPr id="29" name="TextBox 28"/>
          <p:cNvSpPr txBox="1"/>
          <p:nvPr/>
        </p:nvSpPr>
        <p:spPr>
          <a:xfrm>
            <a:off x="6854500" y="5873966"/>
            <a:ext cx="4999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/>
              <a:t>Источник</a:t>
            </a:r>
            <a:r>
              <a:rPr lang="en-US" sz="1200" i="1" dirty="0" smtClean="0"/>
              <a:t>: ‘Mapping Smart Cities in the EU’, Study by the European Parliament Directorate-General for Internal Policies, Policy Department,  2014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val="1327542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6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en-US" dirty="0" smtClean="0"/>
              <a:t>loud-based</a:t>
            </a:r>
            <a:r>
              <a:rPr lang="ru-RU" dirty="0" smtClean="0"/>
              <a:t>,</a:t>
            </a:r>
            <a:r>
              <a:rPr lang="en-US" dirty="0" smtClean="0"/>
              <a:t> pay-as-you-go </a:t>
            </a:r>
            <a:r>
              <a:rPr lang="ru-RU" dirty="0" smtClean="0"/>
              <a:t>вместо вложений в дорогостоящую собственную инфраструктуру</a:t>
            </a:r>
          </a:p>
          <a:p>
            <a:r>
              <a:rPr lang="ru-RU" dirty="0" smtClean="0"/>
              <a:t>Выгоды и доходы от раскрытия информации и порталов открытых данных</a:t>
            </a:r>
          </a:p>
          <a:p>
            <a:r>
              <a:rPr lang="ru-RU" dirty="0" smtClean="0"/>
              <a:t>Умные закупки </a:t>
            </a:r>
          </a:p>
          <a:p>
            <a:r>
              <a:rPr lang="ru-RU" dirty="0" smtClean="0"/>
              <a:t>Пилоты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dirty="0" smtClean="0"/>
              <a:t>Ключевой вызов состоит в сочетании различных бизнес-моделей и их устойчивости во времени (переход от отдельных умных проектов к умным процессам)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Бизнес-модель: тренды и вызовы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86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7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Коробочные решения </a:t>
            </a:r>
            <a:r>
              <a:rPr lang="en-US" dirty="0" smtClean="0"/>
              <a:t>vs. </a:t>
            </a:r>
            <a:r>
              <a:rPr lang="ru-RU" dirty="0"/>
              <a:t>у</a:t>
            </a:r>
            <a:r>
              <a:rPr lang="ru-RU" dirty="0" smtClean="0"/>
              <a:t>никальность</a:t>
            </a:r>
            <a:r>
              <a:rPr lang="en-US" dirty="0" smtClean="0"/>
              <a:t>/</a:t>
            </a:r>
            <a:r>
              <a:rPr lang="ru-RU" dirty="0" smtClean="0"/>
              <a:t>эксперимент, </a:t>
            </a:r>
            <a:r>
              <a:rPr lang="ru-RU" dirty="0" err="1" smtClean="0"/>
              <a:t>модулярность</a:t>
            </a:r>
            <a:endParaRPr lang="ru-RU" dirty="0" smtClean="0"/>
          </a:p>
          <a:p>
            <a:r>
              <a:rPr lang="ru-RU" dirty="0" smtClean="0"/>
              <a:t>Управление спросом на умные технологии</a:t>
            </a:r>
          </a:p>
          <a:p>
            <a:r>
              <a:rPr lang="ru-RU" dirty="0" smtClean="0"/>
              <a:t>Четкие </a:t>
            </a:r>
            <a:r>
              <a:rPr lang="en-US" dirty="0" smtClean="0"/>
              <a:t>KPI</a:t>
            </a:r>
            <a:r>
              <a:rPr lang="ru-RU" dirty="0" smtClean="0"/>
              <a:t>, М</a:t>
            </a:r>
            <a:r>
              <a:rPr lang="en-US" dirty="0" smtClean="0"/>
              <a:t>&amp;V</a:t>
            </a:r>
            <a:r>
              <a:rPr lang="ru-RU" dirty="0" smtClean="0"/>
              <a:t> протоколы</a:t>
            </a:r>
          </a:p>
          <a:p>
            <a:r>
              <a:rPr lang="ru-RU" dirty="0"/>
              <a:t>Стандартизация и </a:t>
            </a:r>
            <a:r>
              <a:rPr lang="ru-RU" dirty="0" smtClean="0"/>
              <a:t>регулирование</a:t>
            </a:r>
          </a:p>
          <a:p>
            <a:r>
              <a:rPr lang="ru-RU" dirty="0" smtClean="0"/>
              <a:t>Меры по обеспечению защиты от </a:t>
            </a:r>
            <a:r>
              <a:rPr lang="ru-RU" dirty="0" err="1" smtClean="0"/>
              <a:t>киберпреступлений</a:t>
            </a:r>
            <a:r>
              <a:rPr lang="ru-RU" dirty="0" smtClean="0"/>
              <a:t>, и т.д.</a:t>
            </a:r>
            <a:endParaRPr lang="ru-RU" dirty="0"/>
          </a:p>
          <a:p>
            <a:r>
              <a:rPr lang="ru-RU" dirty="0" smtClean="0"/>
              <a:t>«Умные» чемпионы </a:t>
            </a:r>
          </a:p>
          <a:p>
            <a:r>
              <a:rPr lang="ru-RU" dirty="0" smtClean="0"/>
              <a:t>Централизованные офисы, платформы</a:t>
            </a:r>
          </a:p>
          <a:p>
            <a:r>
              <a:rPr lang="ru-RU" dirty="0" smtClean="0"/>
              <a:t>Открытые и инклюзивные сети, </a:t>
            </a:r>
            <a:r>
              <a:rPr lang="ru-RU" dirty="0" err="1" smtClean="0"/>
              <a:t>коллаборация</a:t>
            </a:r>
            <a:r>
              <a:rPr lang="ru-RU" dirty="0" smtClean="0"/>
              <a:t>, вовлечение, </a:t>
            </a:r>
            <a:endParaRPr lang="en-US" dirty="0" smtClean="0"/>
          </a:p>
          <a:p>
            <a:pPr lvl="1"/>
            <a:r>
              <a:rPr lang="ru-RU" dirty="0" smtClean="0"/>
              <a:t>Сети живых лабораторий, </a:t>
            </a:r>
            <a:r>
              <a:rPr lang="en-US" dirty="0" smtClean="0"/>
              <a:t>PPPPs (public-private-people partnerships)</a:t>
            </a:r>
          </a:p>
          <a:p>
            <a:pPr lvl="1"/>
            <a:r>
              <a:rPr lang="ru-RU" dirty="0"/>
              <a:t>С</a:t>
            </a:r>
            <a:r>
              <a:rPr lang="ru-RU" dirty="0" smtClean="0"/>
              <a:t>овместный дизайн, планирование, исследования, реализация и оценка</a:t>
            </a:r>
          </a:p>
          <a:p>
            <a:r>
              <a:rPr lang="ru-RU" dirty="0" smtClean="0"/>
              <a:t>Открытые данные </a:t>
            </a:r>
          </a:p>
          <a:p>
            <a:r>
              <a:rPr lang="ru-RU" dirty="0" smtClean="0"/>
              <a:t>Визуализация, симуляция и </a:t>
            </a:r>
            <a:r>
              <a:rPr lang="ru-RU" dirty="0" err="1" smtClean="0"/>
              <a:t>гейминг</a:t>
            </a:r>
            <a:endParaRPr lang="ru-RU" dirty="0" smtClean="0"/>
          </a:p>
          <a:p>
            <a:r>
              <a:rPr lang="ru-RU" dirty="0" smtClean="0"/>
              <a:t>Интегрированные структуры управления</a:t>
            </a:r>
          </a:p>
          <a:p>
            <a:r>
              <a:rPr lang="ru-RU" dirty="0" smtClean="0"/>
              <a:t>Масштабирование и диссеминация: участие крупных </a:t>
            </a:r>
            <a:r>
              <a:rPr lang="ru-RU" dirty="0" err="1" smtClean="0"/>
              <a:t>вендоров</a:t>
            </a:r>
            <a:r>
              <a:rPr lang="ru-RU" dirty="0" smtClean="0"/>
              <a:t> (с оговоркой об ограничении конкуренции!) , национальные платформы, сверху вниз и снизу-вверх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Управление: тренды и вызовы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021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87111-9A12-EC42-AE50-E74A6104781D}" type="slidenum">
              <a:rPr lang="ru-RU" smtClean="0"/>
              <a:t>8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1371" y="990600"/>
            <a:ext cx="11329259" cy="58674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Китай</a:t>
            </a:r>
          </a:p>
          <a:p>
            <a:pPr lvl="1"/>
            <a:r>
              <a:rPr lang="ru-RU" dirty="0" smtClean="0"/>
              <a:t>Программы умных городов в Китае: 311 заявившихся городов, более 1.6 триллионов юаней</a:t>
            </a:r>
            <a:r>
              <a:rPr lang="en-US" dirty="0" smtClean="0"/>
              <a:t> </a:t>
            </a:r>
            <a:r>
              <a:rPr lang="ru-RU" dirty="0" smtClean="0"/>
              <a:t>выделено, начиная с 2013г. </a:t>
            </a:r>
          </a:p>
          <a:p>
            <a:pPr lvl="1"/>
            <a:r>
              <a:rPr lang="ru-RU" dirty="0" smtClean="0"/>
              <a:t>Целый ряд ведомственных</a:t>
            </a:r>
            <a:r>
              <a:rPr lang="en-US" dirty="0" smtClean="0"/>
              <a:t> </a:t>
            </a:r>
            <a:r>
              <a:rPr lang="ru-RU" dirty="0" smtClean="0"/>
              <a:t>и межведомственных инициатив:</a:t>
            </a:r>
            <a:endParaRPr lang="en-US" dirty="0" smtClean="0"/>
          </a:p>
          <a:p>
            <a:pPr lvl="2"/>
            <a:r>
              <a:rPr lang="en-US" dirty="0" smtClean="0"/>
              <a:t>MOHURD</a:t>
            </a:r>
            <a:r>
              <a:rPr lang="ru-RU" dirty="0" smtClean="0"/>
              <a:t>, </a:t>
            </a:r>
            <a:r>
              <a:rPr lang="en-US" dirty="0" smtClean="0"/>
              <a:t>Interim Measures For the Administration of National Smart Cities; Pilot Index </a:t>
            </a:r>
            <a:r>
              <a:rPr lang="en-US" dirty="0" err="1" smtClean="0"/>
              <a:t>Systemfor</a:t>
            </a:r>
            <a:r>
              <a:rPr lang="en-US" dirty="0" smtClean="0"/>
              <a:t> National Smart Cities</a:t>
            </a:r>
            <a:r>
              <a:rPr lang="en-US" dirty="0"/>
              <a:t>;</a:t>
            </a:r>
            <a:endParaRPr lang="ru-RU" dirty="0" smtClean="0"/>
          </a:p>
          <a:p>
            <a:pPr lvl="2"/>
            <a:r>
              <a:rPr lang="en-US" dirty="0" smtClean="0"/>
              <a:t>Ministry of Science and Technology: National Program 863 on smart cities technologies and standards</a:t>
            </a:r>
          </a:p>
          <a:p>
            <a:pPr lvl="2"/>
            <a:r>
              <a:rPr lang="en-US" dirty="0" smtClean="0"/>
              <a:t>National Development and Reform </a:t>
            </a:r>
            <a:r>
              <a:rPr lang="en-US" dirty="0" err="1" smtClean="0"/>
              <a:t>Comission</a:t>
            </a:r>
            <a:r>
              <a:rPr lang="en-US" dirty="0" smtClean="0"/>
              <a:t>/Ministry of </a:t>
            </a:r>
            <a:r>
              <a:rPr lang="ru-RU" dirty="0" smtClean="0"/>
              <a:t> </a:t>
            </a:r>
            <a:r>
              <a:rPr lang="en-US" dirty="0" smtClean="0"/>
              <a:t>Industry and Information Technology: Guiding Opinions on Promoting the Healthy Development of Smart Cities</a:t>
            </a:r>
          </a:p>
          <a:p>
            <a:pPr lvl="2"/>
            <a:r>
              <a:rPr lang="en-US" dirty="0" smtClean="0"/>
              <a:t>The National Tourism Administration: National Pilot Smart Tourism Cities</a:t>
            </a:r>
          </a:p>
          <a:p>
            <a:pPr lvl="2"/>
            <a:r>
              <a:rPr lang="en-US" dirty="0" smtClean="0"/>
              <a:t>The National Administration for Surveying, Mapping and </a:t>
            </a:r>
            <a:r>
              <a:rPr lang="en-US" dirty="0" err="1" smtClean="0"/>
              <a:t>Geoinformation</a:t>
            </a:r>
            <a:r>
              <a:rPr lang="en-US" dirty="0" smtClean="0"/>
              <a:t>: 5-year plan for Mapping and GIS </a:t>
            </a:r>
            <a:r>
              <a:rPr lang="en-US" dirty="0"/>
              <a:t>T</a:t>
            </a:r>
            <a:r>
              <a:rPr lang="en-US" dirty="0" smtClean="0"/>
              <a:t>echnology Development for Smart Cities, Time-Spatial Cloud Platform for Smart City Development</a:t>
            </a:r>
          </a:p>
          <a:p>
            <a:r>
              <a:rPr lang="ru-RU" b="1" dirty="0" smtClean="0"/>
              <a:t>Индия</a:t>
            </a:r>
          </a:p>
          <a:p>
            <a:pPr lvl="1"/>
            <a:r>
              <a:rPr lang="en-US" dirty="0" smtClean="0"/>
              <a:t>100 </a:t>
            </a:r>
            <a:r>
              <a:rPr lang="en-US" dirty="0"/>
              <a:t>S</a:t>
            </a:r>
            <a:r>
              <a:rPr lang="en-US" dirty="0" smtClean="0"/>
              <a:t>mart Cities - a special program of the </a:t>
            </a:r>
            <a:r>
              <a:rPr lang="en-US" dirty="0" err="1" smtClean="0"/>
              <a:t>Gov</a:t>
            </a:r>
            <a:r>
              <a:rPr lang="en-US" dirty="0" smtClean="0"/>
              <a:t> of India realized by the Union Ministry of Urban Development (USD15 </a:t>
            </a:r>
            <a:r>
              <a:rPr lang="en-US" dirty="0" err="1" smtClean="0"/>
              <a:t>bln</a:t>
            </a:r>
            <a:r>
              <a:rPr lang="en-US" dirty="0" smtClean="0"/>
              <a:t>)</a:t>
            </a:r>
          </a:p>
          <a:p>
            <a:r>
              <a:rPr lang="ru-RU" b="1" dirty="0" smtClean="0"/>
              <a:t>Европейский Союз</a:t>
            </a:r>
          </a:p>
          <a:p>
            <a:pPr lvl="1"/>
            <a:r>
              <a:rPr lang="en-US" dirty="0" smtClean="0"/>
              <a:t>Horizon 2020 (</a:t>
            </a:r>
            <a:r>
              <a:rPr lang="ru-RU" dirty="0" smtClean="0"/>
              <a:t>финансирование технологий и исследований)</a:t>
            </a:r>
          </a:p>
          <a:p>
            <a:pPr lvl="1"/>
            <a:r>
              <a:rPr lang="en-US" dirty="0" smtClean="0"/>
              <a:t>Lighthouse </a:t>
            </a:r>
            <a:r>
              <a:rPr lang="en-US" dirty="0"/>
              <a:t>P</a:t>
            </a:r>
            <a:r>
              <a:rPr lang="en-US" dirty="0" smtClean="0"/>
              <a:t>rojects (</a:t>
            </a:r>
            <a:r>
              <a:rPr lang="ru-RU" dirty="0" smtClean="0"/>
              <a:t>демонстрационные проекты)</a:t>
            </a:r>
          </a:p>
          <a:p>
            <a:pPr lvl="1"/>
            <a:r>
              <a:rPr lang="en-US" dirty="0" smtClean="0"/>
              <a:t>EU Cohesion Program (</a:t>
            </a:r>
            <a:r>
              <a:rPr lang="ru-RU" dirty="0" smtClean="0"/>
              <a:t>выравнивание регионального </a:t>
            </a:r>
            <a:r>
              <a:rPr lang="ru-RU" dirty="0" err="1" smtClean="0"/>
              <a:t>социо</a:t>
            </a:r>
            <a:r>
              <a:rPr lang="ru-RU" dirty="0" smtClean="0"/>
              <a:t>-экономического ландшафта, включая городские проекты)</a:t>
            </a:r>
          </a:p>
          <a:p>
            <a:pPr lvl="2"/>
            <a:r>
              <a:rPr lang="en-US" dirty="0" smtClean="0"/>
              <a:t>Integrated Territorial Investments </a:t>
            </a:r>
          </a:p>
          <a:p>
            <a:pPr lvl="2"/>
            <a:r>
              <a:rPr lang="en-US" dirty="0" smtClean="0"/>
              <a:t>Urban Innovative Actions</a:t>
            </a:r>
          </a:p>
          <a:p>
            <a:pPr lvl="2"/>
            <a:r>
              <a:rPr lang="en-US" dirty="0" smtClean="0"/>
              <a:t>Urban Development Platform</a:t>
            </a:r>
          </a:p>
          <a:p>
            <a:pPr lvl="1"/>
            <a:r>
              <a:rPr lang="ru-RU" dirty="0" smtClean="0"/>
              <a:t>Секторальные программы </a:t>
            </a:r>
          </a:p>
          <a:p>
            <a:pPr lvl="2"/>
            <a:r>
              <a:rPr lang="en-US" dirty="0" smtClean="0"/>
              <a:t>ELENA (</a:t>
            </a:r>
            <a:r>
              <a:rPr lang="en-US" dirty="0" err="1" smtClean="0"/>
              <a:t>Eropean</a:t>
            </a:r>
            <a:r>
              <a:rPr lang="en-US" dirty="0" smtClean="0"/>
              <a:t> Local Energy Assistance)</a:t>
            </a:r>
          </a:p>
          <a:p>
            <a:pPr lvl="2"/>
            <a:r>
              <a:rPr lang="en-US" dirty="0"/>
              <a:t>JESSICA (Joint European Support for Sustainable Investment in City Areas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COSME (SME support)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Национальна политика в тренде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71749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_template1">
  <a:themeElements>
    <a:clrScheme name="safu">
      <a:dk1>
        <a:sysClr val="windowText" lastClr="000000"/>
      </a:dk1>
      <a:lt1>
        <a:sysClr val="window" lastClr="FFFFFF"/>
      </a:lt1>
      <a:dk2>
        <a:srgbClr val="344757"/>
      </a:dk2>
      <a:lt2>
        <a:srgbClr val="67A7DE"/>
      </a:lt2>
      <a:accent1>
        <a:srgbClr val="577690"/>
      </a:accent1>
      <a:accent2>
        <a:srgbClr val="1362AA"/>
      </a:accent2>
      <a:accent3>
        <a:srgbClr val="5F676C"/>
      </a:accent3>
      <a:accent4>
        <a:srgbClr val="1E4385"/>
      </a:accent4>
      <a:accent5>
        <a:srgbClr val="162D5E"/>
      </a:accent5>
      <a:accent6>
        <a:srgbClr val="94B6D2"/>
      </a:accent6>
      <a:hlink>
        <a:srgbClr val="0000CC"/>
      </a:hlink>
      <a:folHlink>
        <a:srgbClr val="990099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1046</Words>
  <Application>Microsoft Macintosh PowerPoint</Application>
  <PresentationFormat>Другой</PresentationFormat>
  <Paragraphs>129</Paragraphs>
  <Slides>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Research_template1</vt:lpstr>
      <vt:lpstr>Умные города: уроки международного опыта в части управления, финансирования, выстраивания бизнес-моделей и масштабирования  Гайдаровский Форум, 14 января 2017г. </vt:lpstr>
      <vt:lpstr>Трудности сравнительного анализа: возможно ли делать однозначные выводы из международного опыта? (1)</vt:lpstr>
      <vt:lpstr>Трудности сравнительного анализа: возможно ли делать однозначные выводы из международного опыта? (2)</vt:lpstr>
      <vt:lpstr>Финансирование: тренды</vt:lpstr>
      <vt:lpstr>Финансирование: вызовы (1) </vt:lpstr>
      <vt:lpstr>Бизнес-модель: тренды и вызовы</vt:lpstr>
      <vt:lpstr>Управление: тренды и вызовы</vt:lpstr>
      <vt:lpstr>Национальна политика в тренде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концепции системы мониторинга эффектов от мероприятий государственных программ Правительства Москвы в области развития пешеходной доступности и велосипедной инфраструктуры города Москвы  Рекомендации</dc:title>
  <dc:creator>Maya Khusanova</dc:creator>
  <cp:lastModifiedBy>MacBook</cp:lastModifiedBy>
  <cp:revision>116</cp:revision>
  <dcterms:created xsi:type="dcterms:W3CDTF">2016-12-20T19:11:00Z</dcterms:created>
  <dcterms:modified xsi:type="dcterms:W3CDTF">2017-03-21T08:22:09Z</dcterms:modified>
</cp:coreProperties>
</file>